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  <p:sldMasterId id="2147485871" r:id="rId2"/>
  </p:sldMasterIdLst>
  <p:notesMasterIdLst>
    <p:notesMasterId r:id="rId259"/>
  </p:notesMasterIdLst>
  <p:handoutMasterIdLst>
    <p:handoutMasterId r:id="rId260"/>
  </p:handoutMasterIdLst>
  <p:sldIdLst>
    <p:sldId id="2939" r:id="rId3"/>
    <p:sldId id="2421" r:id="rId4"/>
    <p:sldId id="2135" r:id="rId5"/>
    <p:sldId id="2140" r:id="rId6"/>
    <p:sldId id="2418" r:id="rId7"/>
    <p:sldId id="2425" r:id="rId8"/>
    <p:sldId id="2142" r:id="rId9"/>
    <p:sldId id="2145" r:id="rId10"/>
    <p:sldId id="2147" r:id="rId11"/>
    <p:sldId id="2148" r:id="rId12"/>
    <p:sldId id="2426" r:id="rId13"/>
    <p:sldId id="2151" r:id="rId14"/>
    <p:sldId id="2152" r:id="rId15"/>
    <p:sldId id="2153" r:id="rId16"/>
    <p:sldId id="2154" r:id="rId17"/>
    <p:sldId id="2158" r:id="rId18"/>
    <p:sldId id="2162" r:id="rId19"/>
    <p:sldId id="2165" r:id="rId20"/>
    <p:sldId id="2168" r:id="rId21"/>
    <p:sldId id="2169" r:id="rId22"/>
    <p:sldId id="2211" r:id="rId23"/>
    <p:sldId id="2212" r:id="rId24"/>
    <p:sldId id="2213" r:id="rId25"/>
    <p:sldId id="2214" r:id="rId26"/>
    <p:sldId id="2215" r:id="rId27"/>
    <p:sldId id="2216" r:id="rId28"/>
    <p:sldId id="2217" r:id="rId29"/>
    <p:sldId id="2218" r:id="rId30"/>
    <p:sldId id="2219" r:id="rId31"/>
    <p:sldId id="2220" r:id="rId32"/>
    <p:sldId id="2736" r:id="rId33"/>
    <p:sldId id="2737" r:id="rId34"/>
    <p:sldId id="2738" r:id="rId35"/>
    <p:sldId id="2740" r:id="rId36"/>
    <p:sldId id="2741" r:id="rId37"/>
    <p:sldId id="2742" r:id="rId38"/>
    <p:sldId id="2743" r:id="rId39"/>
    <p:sldId id="2734" r:id="rId40"/>
    <p:sldId id="2191" r:id="rId41"/>
    <p:sldId id="2744" r:id="rId42"/>
    <p:sldId id="2745" r:id="rId43"/>
    <p:sldId id="2746" r:id="rId44"/>
    <p:sldId id="2747" r:id="rId45"/>
    <p:sldId id="2748" r:id="rId46"/>
    <p:sldId id="2205" r:id="rId47"/>
    <p:sldId id="2207" r:id="rId48"/>
    <p:sldId id="2209" r:id="rId49"/>
    <p:sldId id="2210" r:id="rId50"/>
    <p:sldId id="2427" r:id="rId51"/>
    <p:sldId id="2223" r:id="rId52"/>
    <p:sldId id="2225" r:id="rId53"/>
    <p:sldId id="2226" r:id="rId54"/>
    <p:sldId id="2227" r:id="rId55"/>
    <p:sldId id="2232" r:id="rId56"/>
    <p:sldId id="2233" r:id="rId57"/>
    <p:sldId id="2234" r:id="rId58"/>
    <p:sldId id="2235" r:id="rId59"/>
    <p:sldId id="2236" r:id="rId60"/>
    <p:sldId id="2237" r:id="rId61"/>
    <p:sldId id="2238" r:id="rId62"/>
    <p:sldId id="2239" r:id="rId63"/>
    <p:sldId id="2240" r:id="rId64"/>
    <p:sldId id="2241" r:id="rId65"/>
    <p:sldId id="2242" r:id="rId66"/>
    <p:sldId id="2243" r:id="rId67"/>
    <p:sldId id="2245" r:id="rId68"/>
    <p:sldId id="2248" r:id="rId69"/>
    <p:sldId id="2250" r:id="rId70"/>
    <p:sldId id="2251" r:id="rId71"/>
    <p:sldId id="2253" r:id="rId72"/>
    <p:sldId id="2254" r:id="rId73"/>
    <p:sldId id="2255" r:id="rId74"/>
    <p:sldId id="2356" r:id="rId75"/>
    <p:sldId id="2358" r:id="rId76"/>
    <p:sldId id="2359" r:id="rId77"/>
    <p:sldId id="2360" r:id="rId78"/>
    <p:sldId id="2361" r:id="rId79"/>
    <p:sldId id="2363" r:id="rId80"/>
    <p:sldId id="2365" r:id="rId81"/>
    <p:sldId id="2366" r:id="rId82"/>
    <p:sldId id="2367" r:id="rId83"/>
    <p:sldId id="2368" r:id="rId84"/>
    <p:sldId id="2369" r:id="rId85"/>
    <p:sldId id="2370" r:id="rId86"/>
    <p:sldId id="2371" r:id="rId87"/>
    <p:sldId id="2256" r:id="rId88"/>
    <p:sldId id="2257" r:id="rId89"/>
    <p:sldId id="2260" r:id="rId90"/>
    <p:sldId id="2261" r:id="rId91"/>
    <p:sldId id="2262" r:id="rId92"/>
    <p:sldId id="2263" r:id="rId93"/>
    <p:sldId id="2267" r:id="rId94"/>
    <p:sldId id="2268" r:id="rId95"/>
    <p:sldId id="2269" r:id="rId96"/>
    <p:sldId id="2270" r:id="rId97"/>
    <p:sldId id="2271" r:id="rId98"/>
    <p:sldId id="2272" r:id="rId99"/>
    <p:sldId id="2273" r:id="rId100"/>
    <p:sldId id="2275" r:id="rId101"/>
    <p:sldId id="2280" r:id="rId102"/>
    <p:sldId id="2281" r:id="rId103"/>
    <p:sldId id="2282" r:id="rId104"/>
    <p:sldId id="2283" r:id="rId105"/>
    <p:sldId id="2284" r:id="rId106"/>
    <p:sldId id="2285" r:id="rId107"/>
    <p:sldId id="2288" r:id="rId108"/>
    <p:sldId id="2289" r:id="rId109"/>
    <p:sldId id="2290" r:id="rId110"/>
    <p:sldId id="2291" r:id="rId111"/>
    <p:sldId id="2292" r:id="rId112"/>
    <p:sldId id="2293" r:id="rId113"/>
    <p:sldId id="2294" r:id="rId114"/>
    <p:sldId id="2295" r:id="rId115"/>
    <p:sldId id="2296" r:id="rId116"/>
    <p:sldId id="2298" r:id="rId117"/>
    <p:sldId id="2300" r:id="rId118"/>
    <p:sldId id="2303" r:id="rId119"/>
    <p:sldId id="2306" r:id="rId120"/>
    <p:sldId id="2307" r:id="rId121"/>
    <p:sldId id="2310" r:id="rId122"/>
    <p:sldId id="2311" r:id="rId123"/>
    <p:sldId id="2428" r:id="rId124"/>
    <p:sldId id="2416" r:id="rId125"/>
    <p:sldId id="2314" r:id="rId126"/>
    <p:sldId id="2315" r:id="rId127"/>
    <p:sldId id="2316" r:id="rId128"/>
    <p:sldId id="2317" r:id="rId129"/>
    <p:sldId id="2318" r:id="rId130"/>
    <p:sldId id="2319" r:id="rId131"/>
    <p:sldId id="2749" r:id="rId132"/>
    <p:sldId id="2322" r:id="rId133"/>
    <p:sldId id="2325" r:id="rId134"/>
    <p:sldId id="2326" r:id="rId135"/>
    <p:sldId id="2327" r:id="rId136"/>
    <p:sldId id="2328" r:id="rId137"/>
    <p:sldId id="2329" r:id="rId138"/>
    <p:sldId id="2330" r:id="rId139"/>
    <p:sldId id="2331" r:id="rId140"/>
    <p:sldId id="2332" r:id="rId141"/>
    <p:sldId id="2334" r:id="rId142"/>
    <p:sldId id="2337" r:id="rId143"/>
    <p:sldId id="2338" r:id="rId144"/>
    <p:sldId id="2339" r:id="rId145"/>
    <p:sldId id="2340" r:id="rId146"/>
    <p:sldId id="2341" r:id="rId147"/>
    <p:sldId id="2342" r:id="rId148"/>
    <p:sldId id="2343" r:id="rId149"/>
    <p:sldId id="2344" r:id="rId150"/>
    <p:sldId id="2345" r:id="rId151"/>
    <p:sldId id="2346" r:id="rId152"/>
    <p:sldId id="2347" r:id="rId153"/>
    <p:sldId id="2348" r:id="rId154"/>
    <p:sldId id="2429" r:id="rId155"/>
    <p:sldId id="2440" r:id="rId156"/>
    <p:sldId id="2441" r:id="rId157"/>
    <p:sldId id="2442" r:id="rId158"/>
    <p:sldId id="2443" r:id="rId159"/>
    <p:sldId id="2444" r:id="rId160"/>
    <p:sldId id="2445" r:id="rId161"/>
    <p:sldId id="2446" r:id="rId162"/>
    <p:sldId id="2447" r:id="rId163"/>
    <p:sldId id="2709" r:id="rId164"/>
    <p:sldId id="2724" r:id="rId165"/>
    <p:sldId id="2448" r:id="rId166"/>
    <p:sldId id="2150" r:id="rId167"/>
    <p:sldId id="2452" r:id="rId168"/>
    <p:sldId id="2451" r:id="rId169"/>
    <p:sldId id="2454" r:id="rId170"/>
    <p:sldId id="2455" r:id="rId171"/>
    <p:sldId id="2456" r:id="rId172"/>
    <p:sldId id="2458" r:id="rId173"/>
    <p:sldId id="2461" r:id="rId174"/>
    <p:sldId id="2711" r:id="rId175"/>
    <p:sldId id="2464" r:id="rId176"/>
    <p:sldId id="2465" r:id="rId177"/>
    <p:sldId id="2466" r:id="rId178"/>
    <p:sldId id="2467" r:id="rId179"/>
    <p:sldId id="2468" r:id="rId180"/>
    <p:sldId id="2469" r:id="rId181"/>
    <p:sldId id="2673" r:id="rId182"/>
    <p:sldId id="2503" r:id="rId183"/>
    <p:sldId id="2504" r:id="rId184"/>
    <p:sldId id="2453" r:id="rId185"/>
    <p:sldId id="2505" r:id="rId186"/>
    <p:sldId id="2470" r:id="rId187"/>
    <p:sldId id="2472" r:id="rId188"/>
    <p:sldId id="2473" r:id="rId189"/>
    <p:sldId id="2474" r:id="rId190"/>
    <p:sldId id="2475" r:id="rId191"/>
    <p:sldId id="2476" r:id="rId192"/>
    <p:sldId id="2477" r:id="rId193"/>
    <p:sldId id="2478" r:id="rId194"/>
    <p:sldId id="2479" r:id="rId195"/>
    <p:sldId id="2480" r:id="rId196"/>
    <p:sldId id="2481" r:id="rId197"/>
    <p:sldId id="2482" r:id="rId198"/>
    <p:sldId id="2484" r:id="rId199"/>
    <p:sldId id="2487" r:id="rId200"/>
    <p:sldId id="2488" r:id="rId201"/>
    <p:sldId id="2489" r:id="rId202"/>
    <p:sldId id="2490" r:id="rId203"/>
    <p:sldId id="2491" r:id="rId204"/>
    <p:sldId id="2486" r:id="rId205"/>
    <p:sldId id="2493" r:id="rId206"/>
    <p:sldId id="2492" r:id="rId207"/>
    <p:sldId id="2712" r:id="rId208"/>
    <p:sldId id="2497" r:id="rId209"/>
    <p:sldId id="2498" r:id="rId210"/>
    <p:sldId id="2499" r:id="rId211"/>
    <p:sldId id="2501" r:id="rId212"/>
    <p:sldId id="2725" r:id="rId213"/>
    <p:sldId id="2624" r:id="rId214"/>
    <p:sldId id="2625" r:id="rId215"/>
    <p:sldId id="2626" r:id="rId216"/>
    <p:sldId id="2627" r:id="rId217"/>
    <p:sldId id="2658" r:id="rId218"/>
    <p:sldId id="2657" r:id="rId219"/>
    <p:sldId id="2629" r:id="rId220"/>
    <p:sldId id="2631" r:id="rId221"/>
    <p:sldId id="2659" r:id="rId222"/>
    <p:sldId id="2632" r:id="rId223"/>
    <p:sldId id="2728" r:id="rId224"/>
    <p:sldId id="2729" r:id="rId225"/>
    <p:sldId id="2730" r:id="rId226"/>
    <p:sldId id="2727" r:id="rId227"/>
    <p:sldId id="2640" r:id="rId228"/>
    <p:sldId id="2732" r:id="rId229"/>
    <p:sldId id="2733" r:id="rId230"/>
    <p:sldId id="2644" r:id="rId231"/>
    <p:sldId id="2731" r:id="rId232"/>
    <p:sldId id="2722" r:id="rId233"/>
    <p:sldId id="2637" r:id="rId234"/>
    <p:sldId id="2650" r:id="rId235"/>
    <p:sldId id="2651" r:id="rId236"/>
    <p:sldId id="2655" r:id="rId237"/>
    <p:sldId id="2656" r:id="rId238"/>
    <p:sldId id="2661" r:id="rId239"/>
    <p:sldId id="2663" r:id="rId240"/>
    <p:sldId id="2662" r:id="rId241"/>
    <p:sldId id="2723" r:id="rId242"/>
    <p:sldId id="2750" r:id="rId243"/>
    <p:sldId id="2762" r:id="rId244"/>
    <p:sldId id="2763" r:id="rId245"/>
    <p:sldId id="2764" r:id="rId246"/>
    <p:sldId id="2765" r:id="rId247"/>
    <p:sldId id="2766" r:id="rId248"/>
    <p:sldId id="2767" r:id="rId249"/>
    <p:sldId id="2768" r:id="rId250"/>
    <p:sldId id="2769" r:id="rId251"/>
    <p:sldId id="2770" r:id="rId252"/>
    <p:sldId id="2771" r:id="rId253"/>
    <p:sldId id="2772" r:id="rId254"/>
    <p:sldId id="2773" r:id="rId255"/>
    <p:sldId id="2774" r:id="rId256"/>
    <p:sldId id="2664" r:id="rId257"/>
    <p:sldId id="1450" r:id="rId258"/>
  </p:sldIdLst>
  <p:sldSz cx="9144000" cy="6858000" type="screen4x3"/>
  <p:notesSz cx="7315200" cy="9601200"/>
  <p:custDataLst>
    <p:tags r:id="rId261"/>
  </p:custDataLst>
  <p:defaultTextStyle>
    <a:defPPr>
      <a:defRPr lang="ko-KR"/>
    </a:defPPr>
    <a:lvl1pPr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3300"/>
    <a:srgbClr val="FF93E3"/>
    <a:srgbClr val="E6E6E6"/>
    <a:srgbClr val="262686"/>
    <a:srgbClr val="E9E9F3"/>
    <a:srgbClr val="FFFF66"/>
    <a:srgbClr val="B9251B"/>
    <a:srgbClr val="9C3C1A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45" autoAdjust="0"/>
    <p:restoredTop sz="72351" autoAdjust="0"/>
  </p:normalViewPr>
  <p:slideViewPr>
    <p:cSldViewPr>
      <p:cViewPr varScale="1">
        <p:scale>
          <a:sx n="49" d="100"/>
          <a:sy n="49" d="100"/>
        </p:scale>
        <p:origin x="1617" y="2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3816"/>
    </p:cViewPr>
  </p:sorterViewPr>
  <p:notesViewPr>
    <p:cSldViewPr>
      <p:cViewPr varScale="1">
        <p:scale>
          <a:sx n="80" d="100"/>
          <a:sy n="80" d="100"/>
        </p:scale>
        <p:origin x="3888" y="90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2" Type="http://schemas.openxmlformats.org/officeDocument/2006/relationships/slide" Target="slides/slide200.xml"/><Relationship Id="rId207" Type="http://schemas.openxmlformats.org/officeDocument/2006/relationships/slide" Target="slides/slide205.xml"/><Relationship Id="rId223" Type="http://schemas.openxmlformats.org/officeDocument/2006/relationships/slide" Target="slides/slide221.xml"/><Relationship Id="rId228" Type="http://schemas.openxmlformats.org/officeDocument/2006/relationships/slide" Target="slides/slide226.xml"/><Relationship Id="rId244" Type="http://schemas.openxmlformats.org/officeDocument/2006/relationships/slide" Target="slides/slide242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260" Type="http://schemas.openxmlformats.org/officeDocument/2006/relationships/handoutMaster" Target="handoutMasters/handoutMaster1.xml"/><Relationship Id="rId265" Type="http://schemas.openxmlformats.org/officeDocument/2006/relationships/tableStyles" Target="tableStyle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3" Type="http://schemas.openxmlformats.org/officeDocument/2006/relationships/slide" Target="slides/slide211.xml"/><Relationship Id="rId218" Type="http://schemas.openxmlformats.org/officeDocument/2006/relationships/slide" Target="slides/slide216.xml"/><Relationship Id="rId234" Type="http://schemas.openxmlformats.org/officeDocument/2006/relationships/slide" Target="slides/slide232.xml"/><Relationship Id="rId239" Type="http://schemas.openxmlformats.org/officeDocument/2006/relationships/slide" Target="slides/slide23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0" Type="http://schemas.openxmlformats.org/officeDocument/2006/relationships/slide" Target="slides/slide248.xml"/><Relationship Id="rId255" Type="http://schemas.openxmlformats.org/officeDocument/2006/relationships/slide" Target="slides/slide253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0" Type="http://schemas.openxmlformats.org/officeDocument/2006/relationships/slide" Target="slides/slide238.xml"/><Relationship Id="rId245" Type="http://schemas.openxmlformats.org/officeDocument/2006/relationships/slide" Target="slides/slide243.xml"/><Relationship Id="rId261" Type="http://schemas.openxmlformats.org/officeDocument/2006/relationships/tags" Target="tags/tag1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openxmlformats.org/officeDocument/2006/relationships/slide" Target="slides/slide21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0" Type="http://schemas.openxmlformats.org/officeDocument/2006/relationships/slide" Target="slides/slide228.xml"/><Relationship Id="rId235" Type="http://schemas.openxmlformats.org/officeDocument/2006/relationships/slide" Target="slides/slide233.xml"/><Relationship Id="rId251" Type="http://schemas.openxmlformats.org/officeDocument/2006/relationships/slide" Target="slides/slide249.xml"/><Relationship Id="rId256" Type="http://schemas.openxmlformats.org/officeDocument/2006/relationships/slide" Target="slides/slide254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slide" Target="slides/slide218.xml"/><Relationship Id="rId225" Type="http://schemas.openxmlformats.org/officeDocument/2006/relationships/slide" Target="slides/slide223.xml"/><Relationship Id="rId241" Type="http://schemas.openxmlformats.org/officeDocument/2006/relationships/slide" Target="slides/slide239.xml"/><Relationship Id="rId246" Type="http://schemas.openxmlformats.org/officeDocument/2006/relationships/slide" Target="slides/slide244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262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viewProps" Target="viewProps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theme" Target="theme/theme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fld id="{B6C503CB-6D44-47FD-A58F-462A844ED41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80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60888"/>
            <a:ext cx="585470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fld id="{46D64642-B3BC-43EF-8F5C-31ABC6FA0CCC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MS PGothic" pitchFamily="34" charset="-128"/>
        <a:cs typeface="Gulim" charset="0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39F2BB3C-212C-4497-AB7E-5AD22F93BE7E}" type="slidenum">
              <a:rPr lang="en-US" altLang="ko-KR" smtClean="0">
                <a:ea typeface="Gulim" pitchFamily="34" charset="-127"/>
              </a:rPr>
              <a:pPr>
                <a:spcBef>
                  <a:spcPct val="0"/>
                </a:spcBef>
              </a:pPr>
              <a:t>1</a:t>
            </a:fld>
            <a:endParaRPr lang="en-US" altLang="ko-KR">
              <a:ea typeface="Gulim" pitchFamily="34" charset="-127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dirty="0">
              <a:latin typeface="Gulim" pitchFamily="34" charset="-127"/>
              <a:cs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590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166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30841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167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5289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168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89381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169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15609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170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8493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171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60637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172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81255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173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63194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174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2475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175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21202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b="0" i="0" u="none" strike="noStrike" kern="1200" baseline="0" dirty="0">
                <a:solidFill>
                  <a:schemeClr val="tx1"/>
                </a:solidFill>
                <a:latin typeface="Gulim" charset="0"/>
                <a:ea typeface="MS PGothic" pitchFamily="34" charset="-128"/>
                <a:cs typeface="Gulim" charset="0"/>
              </a:rPr>
              <a:t>Fractional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593543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176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72463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177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70383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178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65069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179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14807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180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2789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181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5942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182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207736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183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157641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184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565870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256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6137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63194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04971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17008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00590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78339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164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41510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165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5954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H="1">
            <a:off x="7308850" y="1066800"/>
            <a:ext cx="6350" cy="3586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ＭＳ Ｐゴシック" pitchFamily="34" charset="-128"/>
            </a:endParaRPr>
          </a:p>
        </p:txBody>
      </p:sp>
      <p:sp>
        <p:nvSpPr>
          <p:cNvPr id="5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ＭＳ Ｐゴシック" pitchFamily="34" charset="-128"/>
            </a:endParaRP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Date Placeholder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algn="ctr">
              <a:defRPr sz="1000" b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1000" smtClean="0">
                <a:solidFill>
                  <a:schemeClr val="tx1"/>
                </a:solidFill>
              </a:defRPr>
            </a:lvl1pPr>
          </a:lstStyle>
          <a:p>
            <a:fld id="{4B6BA650-A49D-4843-8459-9AF3B9AADF0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29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4218692F-FFF6-4FE6-AABC-AF8830BFBD6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4753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115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115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5493D9B1-7C76-4816-9518-7CFFF173313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4229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281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823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096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310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678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876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634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58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just"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algn="just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algn="just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algn="just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fld id="{5DA91A44-D592-4642-A7E6-ACB89ABCC2E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67666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1959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3948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200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708E9CAF-DCBE-4247-8B2B-F7A04DE2A6C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8002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fld id="{0A297244-6EF0-4E73-B2AA-CF6C125D419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0138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fld id="{D632CEB3-3392-4236-B553-2564BDDD802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957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462FDEDB-5E24-4ABA-AB90-E2EFF2815D4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4315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0FADC40F-58A0-4E68-A7B2-75898AD4C3A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38022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67C899A0-0FD5-48A4-9FFA-1C078B229CC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0977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4DC62CB5-54A5-4CCE-B6C5-45E76ABD81A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253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7200" y="122238"/>
            <a:ext cx="82296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Rectangle 4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908050"/>
            <a:ext cx="8229600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2887" name="Rectangle 7"/>
          <p:cNvSpPr>
            <a:spLocks noGrp="1" noChangeArrowheads="1"/>
          </p:cNvSpPr>
          <p:nvPr>
            <p:ph type="sldNum" sz="quarter" idx="4"/>
            <p:custDataLst>
              <p:tags r:id="rId15"/>
            </p:custDataLst>
          </p:nvPr>
        </p:nvSpPr>
        <p:spPr bwMode="auto">
          <a:xfrm>
            <a:off x="6902450" y="115888"/>
            <a:ext cx="21336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bg1"/>
                </a:solidFill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cxnSp>
        <p:nvCxnSpPr>
          <p:cNvPr id="2053" name="Straight Connector 2"/>
          <p:cNvCxnSpPr>
            <a:cxnSpLocks noChangeShapeType="1"/>
          </p:cNvCxnSpPr>
          <p:nvPr userDrawn="1"/>
        </p:nvCxnSpPr>
        <p:spPr bwMode="auto">
          <a:xfrm>
            <a:off x="395288" y="836613"/>
            <a:ext cx="8353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60" r:id="rId1"/>
    <p:sldLayoutId id="2147485861" r:id="rId2"/>
    <p:sldLayoutId id="2147485862" r:id="rId3"/>
    <p:sldLayoutId id="2147485863" r:id="rId4"/>
    <p:sldLayoutId id="2147485864" r:id="rId5"/>
    <p:sldLayoutId id="2147485865" r:id="rId6"/>
    <p:sldLayoutId id="2147485866" r:id="rId7"/>
    <p:sldLayoutId id="2147485867" r:id="rId8"/>
    <p:sldLayoutId id="2147485868" r:id="rId9"/>
    <p:sldLayoutId id="2147485869" r:id="rId10"/>
    <p:sldLayoutId id="2147485870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+mj-lt"/>
          <a:ea typeface="MS PGothic" pitchFamily="34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0033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  <a:ea typeface="MS PGothic" pitchFamily="34" charset="-128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Char char="o"/>
        <a:defRPr sz="2300">
          <a:solidFill>
            <a:schemeClr val="tx1"/>
          </a:solidFill>
          <a:latin typeface="+mn-lt"/>
          <a:ea typeface="MS PGothic" pitchFamily="34" charset="-128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36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72" r:id="rId1"/>
    <p:sldLayoutId id="2147485873" r:id="rId2"/>
    <p:sldLayoutId id="2147485874" r:id="rId3"/>
    <p:sldLayoutId id="2147485875" r:id="rId4"/>
    <p:sldLayoutId id="2147485876" r:id="rId5"/>
    <p:sldLayoutId id="2147485877" r:id="rId6"/>
    <p:sldLayoutId id="2147485878" r:id="rId7"/>
    <p:sldLayoutId id="2147485879" r:id="rId8"/>
    <p:sldLayoutId id="2147485880" r:id="rId9"/>
    <p:sldLayoutId id="2147485881" r:id="rId10"/>
    <p:sldLayoutId id="21474858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mp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3.tmp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3.tmp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3.tmp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0.png"/><Relationship Id="rId4" Type="http://schemas.openxmlformats.org/officeDocument/2006/relationships/image" Target="../media/image20.tmp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6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6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7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7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7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0.png"/><Relationship Id="rId4" Type="http://schemas.openxmlformats.org/officeDocument/2006/relationships/image" Target="../media/image28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0.png"/><Relationship Id="rId4" Type="http://schemas.openxmlformats.org/officeDocument/2006/relationships/image" Target="../media/image34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0.png"/><Relationship Id="rId4" Type="http://schemas.openxmlformats.org/officeDocument/2006/relationships/image" Target="../media/image28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1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1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mp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mp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20.tmp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20.tmp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20.tmp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20.tmp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20.tmp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20.tmp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20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20.tmp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20.tmp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20.tmp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20.tmp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20.tmp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14625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5"/>
          <p:cNvSpPr>
            <a:spLocks noRot="1" noChangeArrowheads="1"/>
          </p:cNvSpPr>
          <p:nvPr/>
        </p:nvSpPr>
        <p:spPr bwMode="auto">
          <a:xfrm>
            <a:off x="0" y="188640"/>
            <a:ext cx="914400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Design and Analysis of Algorithms</a:t>
            </a:r>
          </a:p>
          <a:p>
            <a:pPr algn="ctr"/>
            <a:r>
              <a:rPr lang="en-US" altLang="zh-CN" sz="40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Part III: Greedy Algorithms</a:t>
            </a:r>
          </a:p>
          <a:p>
            <a:pPr algn="ctr"/>
            <a:endParaRPr lang="en-US" altLang="zh-CN" sz="1000" dirty="0">
              <a:solidFill>
                <a:srgbClr val="000099"/>
              </a:solidFill>
              <a:latin typeface="Calibri" panose="020F0502020204030204" pitchFamily="34" charset="0"/>
              <a:ea typeface="黑体" pitchFamily="2" charset="-122"/>
              <a:cs typeface="Calibri" panose="020F0502020204030204" pitchFamily="34" charset="0"/>
            </a:endParaRPr>
          </a:p>
          <a:p>
            <a:pPr algn="ctr"/>
            <a:r>
              <a:rPr lang="en-US" altLang="zh-CN" sz="32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Lecture 8: Fraction Knapsack,</a:t>
            </a:r>
            <a:r>
              <a:rPr lang="zh-CN" altLang="en-US" sz="32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Huffman</a:t>
            </a:r>
            <a:r>
              <a:rPr lang="zh-CN" altLang="en-US" sz="32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Coding</a:t>
            </a:r>
            <a:r>
              <a:rPr lang="zh-CN" altLang="en-US" sz="32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endParaRPr lang="en-US" altLang="zh-CN" sz="3200" dirty="0">
              <a:solidFill>
                <a:srgbClr val="000099"/>
              </a:solidFill>
              <a:latin typeface="Calibri" panose="020F0502020204030204" pitchFamily="34" charset="0"/>
              <a:ea typeface="黑体" pitchFamily="2" charset="-122"/>
              <a:cs typeface="Calibri" panose="020F0502020204030204" pitchFamily="34" charset="0"/>
            </a:endParaRPr>
          </a:p>
          <a:p>
            <a:pPr algn="ctr"/>
            <a:r>
              <a:rPr lang="en-US" altLang="zh-CN" sz="32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          and</a:t>
            </a:r>
            <a:r>
              <a:rPr lang="zh-CN" altLang="en-US" sz="32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Activity Selection Problems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801FAE9C-185D-417B-BF52-95B5E613E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25144"/>
            <a:ext cx="9144000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Ke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Xu and Yongxin Tong 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(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许可 与 童咏昕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)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6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School of CSE,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Beihang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2107394390"/>
      </p:ext>
    </p:extLst>
  </p:cSld>
  <p:clrMapOvr>
    <a:masterClrMapping/>
  </p:clrMapOvr>
  <p:transition spd="slow" advTm="28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686800" cy="714375"/>
          </a:xfrm>
        </p:spPr>
        <p:txBody>
          <a:bodyPr/>
          <a:lstStyle/>
          <a:p>
            <a:pPr eaLnBrk="1" hangingPunct="1"/>
            <a:r>
              <a:rPr lang="en-US" altLang="zh-CN" sz="2800" b="0" dirty="0"/>
              <a:t>The Fractional Knapsack Problem: Formal Definition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Given K and a set of n items: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Find: 0 ≤ x</a:t>
                </a:r>
                <a:r>
                  <a:rPr lang="en-US" altLang="zh-CN" sz="2400" baseline="-25000" dirty="0"/>
                  <a:t>i</a:t>
                </a:r>
                <a:r>
                  <a:rPr lang="en-US" altLang="zh-CN" sz="2400" dirty="0"/>
                  <a:t> ≤ 1,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= 1,2,…, n 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   and the following is maximized: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340768"/>
            <a:ext cx="4153480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870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Optimal Source Coding Problem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268760"/>
            <a:ext cx="8496944" cy="4386669"/>
          </a:xfrm>
        </p:spPr>
      </p:pic>
    </p:spTree>
    <p:extLst>
      <p:ext uri="{BB962C8B-B14F-4D97-AF65-F5344CB8AC3E}">
        <p14:creationId xmlns:p14="http://schemas.microsoft.com/office/powerpoint/2010/main" val="19942015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08720"/>
            <a:ext cx="8208912" cy="5898000"/>
          </a:xfrm>
        </p:spPr>
      </p:pic>
      <p:sp>
        <p:nvSpPr>
          <p:cNvPr id="2" name="矩形 1"/>
          <p:cNvSpPr/>
          <p:nvPr/>
        </p:nvSpPr>
        <p:spPr bwMode="auto">
          <a:xfrm>
            <a:off x="539552" y="2420888"/>
            <a:ext cx="7920880" cy="4385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94955" y="1988840"/>
            <a:ext cx="7217405" cy="288032"/>
          </a:xfrm>
          <a:prstGeom prst="rect">
            <a:avLst/>
          </a:prstGeom>
          <a:solidFill>
            <a:srgbClr val="F9E6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6228185" y="1631091"/>
            <a:ext cx="1872208" cy="288032"/>
          </a:xfrm>
          <a:prstGeom prst="rect">
            <a:avLst/>
          </a:prstGeom>
          <a:solidFill>
            <a:srgbClr val="F9E6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3577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08720"/>
            <a:ext cx="8208912" cy="5898000"/>
          </a:xfrm>
        </p:spPr>
      </p:pic>
      <p:sp>
        <p:nvSpPr>
          <p:cNvPr id="2" name="矩形 1"/>
          <p:cNvSpPr/>
          <p:nvPr/>
        </p:nvSpPr>
        <p:spPr bwMode="auto">
          <a:xfrm>
            <a:off x="539552" y="4365104"/>
            <a:ext cx="7920880" cy="24416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763688" y="3803032"/>
            <a:ext cx="5256584" cy="274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887416" y="3492939"/>
            <a:ext cx="2700808" cy="274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87673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08720"/>
            <a:ext cx="8208912" cy="5898000"/>
          </a:xfrm>
        </p:spPr>
      </p:pic>
      <p:sp>
        <p:nvSpPr>
          <p:cNvPr id="2" name="矩形 1"/>
          <p:cNvSpPr/>
          <p:nvPr/>
        </p:nvSpPr>
        <p:spPr bwMode="auto">
          <a:xfrm>
            <a:off x="539552" y="4365104"/>
            <a:ext cx="7920880" cy="24416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563888" y="3803032"/>
            <a:ext cx="3456384" cy="274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33233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08720"/>
            <a:ext cx="8208912" cy="5898000"/>
          </a:xfrm>
        </p:spPr>
      </p:pic>
      <p:sp>
        <p:nvSpPr>
          <p:cNvPr id="2" name="矩形 1"/>
          <p:cNvSpPr/>
          <p:nvPr/>
        </p:nvSpPr>
        <p:spPr bwMode="auto">
          <a:xfrm>
            <a:off x="539552" y="4365104"/>
            <a:ext cx="7920880" cy="24416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8128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08720"/>
            <a:ext cx="8208912" cy="5898000"/>
          </a:xfrm>
        </p:spPr>
      </p:pic>
      <p:sp>
        <p:nvSpPr>
          <p:cNvPr id="2" name="矩形 1"/>
          <p:cNvSpPr/>
          <p:nvPr/>
        </p:nvSpPr>
        <p:spPr bwMode="auto">
          <a:xfrm>
            <a:off x="539552" y="4653136"/>
            <a:ext cx="7920880" cy="21535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79449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08720"/>
            <a:ext cx="8208912" cy="5898000"/>
          </a:xfrm>
        </p:spPr>
      </p:pic>
      <p:sp>
        <p:nvSpPr>
          <p:cNvPr id="2" name="矩形 1"/>
          <p:cNvSpPr/>
          <p:nvPr/>
        </p:nvSpPr>
        <p:spPr bwMode="auto">
          <a:xfrm>
            <a:off x="539552" y="5013176"/>
            <a:ext cx="7920880" cy="179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5556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08720"/>
            <a:ext cx="8208912" cy="5898000"/>
          </a:xfrm>
        </p:spPr>
      </p:pic>
      <p:sp>
        <p:nvSpPr>
          <p:cNvPr id="2" name="矩形 1"/>
          <p:cNvSpPr/>
          <p:nvPr/>
        </p:nvSpPr>
        <p:spPr bwMode="auto">
          <a:xfrm>
            <a:off x="539552" y="5445224"/>
            <a:ext cx="7920880" cy="13614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24955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08720"/>
            <a:ext cx="8208912" cy="5898000"/>
          </a:xfrm>
        </p:spPr>
      </p:pic>
      <p:sp>
        <p:nvSpPr>
          <p:cNvPr id="2" name="矩形 1"/>
          <p:cNvSpPr/>
          <p:nvPr/>
        </p:nvSpPr>
        <p:spPr bwMode="auto">
          <a:xfrm>
            <a:off x="539552" y="5877272"/>
            <a:ext cx="7920880" cy="9294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203848" y="5340441"/>
            <a:ext cx="3240360" cy="9294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0456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08720"/>
            <a:ext cx="8208912" cy="5898000"/>
          </a:xfrm>
        </p:spPr>
      </p:pic>
      <p:sp>
        <p:nvSpPr>
          <p:cNvPr id="2" name="矩形 1"/>
          <p:cNvSpPr/>
          <p:nvPr/>
        </p:nvSpPr>
        <p:spPr bwMode="auto">
          <a:xfrm>
            <a:off x="539552" y="5877272"/>
            <a:ext cx="7920880" cy="9294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995936" y="5340441"/>
            <a:ext cx="2448272" cy="9294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352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65000"/>
                  </a:schemeClr>
                </a:solidFill>
              </a:rPr>
              <a:t>Introduction to Part III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Fractional Knapsack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A Greedy Algorithm and correctness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Huffman Coding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 Greedy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Activity Selection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 Greedy Algorithm and correctness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Extended:</a:t>
            </a:r>
            <a:r>
              <a:rPr lang="zh-CN" altLang="en-US" sz="2600" dirty="0"/>
              <a:t> </a:t>
            </a:r>
            <a:r>
              <a:rPr lang="en-US" altLang="zh-CN" sz="2600" dirty="0"/>
              <a:t>Weighted</a:t>
            </a:r>
            <a:r>
              <a:rPr lang="zh-CN" altLang="en-US" sz="2600" dirty="0"/>
              <a:t> </a:t>
            </a:r>
            <a:r>
              <a:rPr lang="en-US" altLang="zh-CN" sz="2600" dirty="0"/>
              <a:t>Activity Selection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74431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08720"/>
            <a:ext cx="8208912" cy="5898000"/>
          </a:xfrm>
        </p:spPr>
      </p:pic>
      <p:sp>
        <p:nvSpPr>
          <p:cNvPr id="2" name="矩形 1"/>
          <p:cNvSpPr/>
          <p:nvPr/>
        </p:nvSpPr>
        <p:spPr bwMode="auto">
          <a:xfrm>
            <a:off x="539552" y="5877272"/>
            <a:ext cx="7920880" cy="9294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724128" y="5340441"/>
            <a:ext cx="720080" cy="9294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45463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08720"/>
            <a:ext cx="8208912" cy="5898000"/>
          </a:xfrm>
        </p:spPr>
      </p:pic>
      <p:sp>
        <p:nvSpPr>
          <p:cNvPr id="2" name="矩形 1"/>
          <p:cNvSpPr/>
          <p:nvPr/>
        </p:nvSpPr>
        <p:spPr bwMode="auto">
          <a:xfrm>
            <a:off x="539552" y="5877272"/>
            <a:ext cx="7920880" cy="9294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5153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08720"/>
            <a:ext cx="8208912" cy="5898000"/>
          </a:xfrm>
        </p:spPr>
      </p:pic>
      <p:sp>
        <p:nvSpPr>
          <p:cNvPr id="2" name="矩形 1"/>
          <p:cNvSpPr/>
          <p:nvPr/>
        </p:nvSpPr>
        <p:spPr bwMode="auto">
          <a:xfrm>
            <a:off x="539552" y="6237312"/>
            <a:ext cx="7920880" cy="569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37492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08720"/>
            <a:ext cx="8208912" cy="5898000"/>
          </a:xfrm>
        </p:spPr>
      </p:pic>
    </p:spTree>
    <p:extLst>
      <p:ext uri="{BB962C8B-B14F-4D97-AF65-F5344CB8AC3E}">
        <p14:creationId xmlns:p14="http://schemas.microsoft.com/office/powerpoint/2010/main" val="38665076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122238"/>
            <a:ext cx="9324528" cy="714375"/>
          </a:xfrm>
        </p:spPr>
        <p:txBody>
          <a:bodyPr/>
          <a:lstStyle/>
          <a:p>
            <a:pPr eaLnBrk="1" hangingPunct="1"/>
            <a:r>
              <a:rPr lang="en-US" altLang="zh-CN" sz="2800" b="0" dirty="0"/>
              <a:t>Correspondence between Binary Trees and Prefix Codes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114</a:t>
            </a:fld>
            <a:endParaRPr lang="en-US" altLang="zh-CN" sz="1200" b="0" dirty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67"/>
          <a:stretch/>
        </p:blipFill>
        <p:spPr>
          <a:xfrm>
            <a:off x="457200" y="908051"/>
            <a:ext cx="7859222" cy="72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823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122238"/>
            <a:ext cx="9324528" cy="714375"/>
          </a:xfrm>
        </p:spPr>
        <p:txBody>
          <a:bodyPr/>
          <a:lstStyle/>
          <a:p>
            <a:pPr eaLnBrk="1" hangingPunct="1"/>
            <a:r>
              <a:rPr lang="en-US" altLang="zh-CN" sz="2800" b="0" dirty="0"/>
              <a:t>Correspondence between Binary Trees and Prefix Codes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115</a:t>
            </a:fld>
            <a:endParaRPr lang="en-US" altLang="zh-CN" sz="1200" b="0" dirty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r>
              <a:rPr lang="en-US" altLang="zh-CN" sz="2400" dirty="0"/>
              <a:t>Left edge is labeled 0; right edge is labeled 1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8050"/>
            <a:ext cx="7859222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128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122238"/>
            <a:ext cx="9324528" cy="714375"/>
          </a:xfrm>
        </p:spPr>
        <p:txBody>
          <a:bodyPr/>
          <a:lstStyle/>
          <a:p>
            <a:pPr eaLnBrk="1" hangingPunct="1"/>
            <a:r>
              <a:rPr lang="en-US" altLang="zh-CN" sz="2800" b="0" dirty="0"/>
              <a:t>Correspondence between Binary Trees and Prefix Codes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116</a:t>
            </a:fld>
            <a:endParaRPr lang="en-US" altLang="zh-CN" sz="1200" b="0" dirty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r>
              <a:rPr lang="en-US" altLang="zh-CN" sz="2400" dirty="0"/>
              <a:t>Left edge is labeled 0; right edge is labeled 1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r>
              <a:rPr lang="en-US" altLang="zh-CN" sz="2400" dirty="0"/>
              <a:t>The binary string on a </a:t>
            </a:r>
            <a:r>
              <a:rPr lang="en-US" altLang="zh-CN" sz="2400" dirty="0">
                <a:solidFill>
                  <a:srgbClr val="FF0000"/>
                </a:solidFill>
              </a:rPr>
              <a:t>path from the root to a leaf </a:t>
            </a:r>
            <a:r>
              <a:rPr lang="en-US" altLang="zh-CN" sz="2400" dirty="0"/>
              <a:t>is the </a:t>
            </a:r>
            <a:r>
              <a:rPr lang="en-US" altLang="zh-CN" sz="2400" dirty="0">
                <a:solidFill>
                  <a:srgbClr val="FF0000"/>
                </a:solidFill>
              </a:rPr>
              <a:t>codeword</a:t>
            </a:r>
            <a:r>
              <a:rPr lang="en-US" altLang="zh-CN" sz="2400" dirty="0"/>
              <a:t> associated with the character at the leaf.</a:t>
            </a:r>
            <a:endParaRPr lang="zh-CN" altLang="en-US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8050"/>
            <a:ext cx="7859222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632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117</a:t>
            </a:fld>
            <a:endParaRPr lang="en-US" altLang="zh-CN" sz="1200" b="0" dirty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d(a</a:t>
            </a:r>
            <a:r>
              <a:rPr lang="en-US" altLang="zh-CN" sz="2400" baseline="-25000" dirty="0">
                <a:solidFill>
                  <a:srgbClr val="0070C0"/>
                </a:solidFill>
              </a:rPr>
              <a:t>i</a:t>
            </a:r>
            <a:r>
              <a:rPr lang="en-US" altLang="zh-CN" sz="2400" dirty="0">
                <a:solidFill>
                  <a:srgbClr val="0070C0"/>
                </a:solidFill>
              </a:rPr>
              <a:t>)</a:t>
            </a:r>
            <a:r>
              <a:rPr lang="en-US" altLang="zh-CN" sz="2400" dirty="0"/>
              <a:t>, the depth of leaf a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, is equal to the length L(c(a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)) of the codeword associated with that leaf.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2400" b="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Huffman Encoding Problem 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18136633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118</a:t>
            </a:fld>
            <a:endParaRPr lang="en-US" altLang="zh-CN" sz="1200" b="0" dirty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0"/>
                  </a:spcBef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d(a</a:t>
                </a:r>
                <a:r>
                  <a:rPr lang="en-US" altLang="zh-CN" sz="2400" baseline="-25000" dirty="0">
                    <a:solidFill>
                      <a:srgbClr val="0070C0"/>
                    </a:solidFill>
                  </a:rPr>
                  <a:t>i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)</a:t>
                </a:r>
                <a:r>
                  <a:rPr lang="en-US" altLang="zh-CN" sz="2400" dirty="0"/>
                  <a:t>, the depth of leaf a</a:t>
                </a:r>
                <a:r>
                  <a:rPr lang="en-US" altLang="zh-CN" sz="2400" baseline="-25000" dirty="0"/>
                  <a:t>i</a:t>
                </a:r>
                <a:r>
                  <a:rPr lang="en-US" altLang="zh-CN" sz="2400" dirty="0"/>
                  <a:t>, is equal to the length L(c(a</a:t>
                </a:r>
                <a:r>
                  <a:rPr lang="en-US" altLang="zh-CN" sz="2400" baseline="-25000" dirty="0"/>
                  <a:t>i</a:t>
                </a:r>
                <a:r>
                  <a:rPr lang="en-US" altLang="zh-CN" sz="2400" dirty="0"/>
                  <a:t>)) of the codeword associated with that leaf.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Weighted external </a:t>
                </a:r>
                <a:r>
                  <a:rPr lang="en-US" altLang="zh-CN" sz="2400" dirty="0" err="1">
                    <a:solidFill>
                      <a:srgbClr val="FF0000"/>
                    </a:solidFill>
                  </a:rPr>
                  <a:t>pathlength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dirty="0"/>
                  <a:t>B(T) of tree T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741" r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Huffman Encoding Problem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9718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119</a:t>
            </a:fld>
            <a:endParaRPr lang="en-US" altLang="zh-CN" sz="1200" b="0" dirty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0"/>
                  </a:spcBef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d(a</a:t>
                </a:r>
                <a:r>
                  <a:rPr lang="en-US" altLang="zh-CN" sz="2400" baseline="-25000" dirty="0">
                    <a:solidFill>
                      <a:srgbClr val="0070C0"/>
                    </a:solidFill>
                  </a:rPr>
                  <a:t>i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)</a:t>
                </a:r>
                <a:r>
                  <a:rPr lang="en-US" altLang="zh-CN" sz="2400" dirty="0"/>
                  <a:t>, the depth of leaf a</a:t>
                </a:r>
                <a:r>
                  <a:rPr lang="en-US" altLang="zh-CN" sz="2400" baseline="-25000" dirty="0"/>
                  <a:t>i</a:t>
                </a:r>
                <a:r>
                  <a:rPr lang="en-US" altLang="zh-CN" sz="2400" dirty="0"/>
                  <a:t>, is equal to the length L(c(a</a:t>
                </a:r>
                <a:r>
                  <a:rPr lang="en-US" altLang="zh-CN" sz="2400" baseline="-25000" dirty="0"/>
                  <a:t>i</a:t>
                </a:r>
                <a:r>
                  <a:rPr lang="en-US" altLang="zh-CN" sz="2400" dirty="0"/>
                  <a:t>)) of the codeword associated with that leaf.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Weighted external </a:t>
                </a:r>
                <a:r>
                  <a:rPr lang="en-US" altLang="zh-CN" sz="2400" dirty="0" err="1">
                    <a:solidFill>
                      <a:srgbClr val="FF0000"/>
                    </a:solidFill>
                  </a:rPr>
                  <a:t>pathlength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dirty="0"/>
                  <a:t>B(T) of tree T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741" r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212976"/>
            <a:ext cx="8712522" cy="148103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457200" y="4149080"/>
            <a:ext cx="7499176" cy="360040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427984" y="3784167"/>
            <a:ext cx="4320480" cy="360040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Huffman Encoding Problem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5886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Greedy Solution for Fractional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95"/>
          <a:stretch/>
        </p:blipFill>
        <p:spPr>
          <a:xfrm>
            <a:off x="601216" y="980728"/>
            <a:ext cx="5770984" cy="5797949"/>
          </a:xfrm>
        </p:spPr>
      </p:pic>
      <p:sp>
        <p:nvSpPr>
          <p:cNvPr id="5" name="矩形 4"/>
          <p:cNvSpPr/>
          <p:nvPr/>
        </p:nvSpPr>
        <p:spPr bwMode="auto">
          <a:xfrm>
            <a:off x="323528" y="1844825"/>
            <a:ext cx="8064896" cy="5016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1427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120</a:t>
            </a:fld>
            <a:endParaRPr lang="en-US" altLang="zh-CN" sz="1200" b="0" dirty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0"/>
                  </a:spcBef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d(a</a:t>
                </a:r>
                <a:r>
                  <a:rPr lang="en-US" altLang="zh-CN" sz="2400" baseline="-25000" dirty="0">
                    <a:solidFill>
                      <a:srgbClr val="0070C0"/>
                    </a:solidFill>
                  </a:rPr>
                  <a:t>i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)</a:t>
                </a:r>
                <a:r>
                  <a:rPr lang="en-US" altLang="zh-CN" sz="2400" dirty="0"/>
                  <a:t>, the depth of leaf a</a:t>
                </a:r>
                <a:r>
                  <a:rPr lang="en-US" altLang="zh-CN" sz="2400" baseline="-25000" dirty="0"/>
                  <a:t>i</a:t>
                </a:r>
                <a:r>
                  <a:rPr lang="en-US" altLang="zh-CN" sz="2400" dirty="0"/>
                  <a:t>, is equal to the length L(c(a</a:t>
                </a:r>
                <a:r>
                  <a:rPr lang="en-US" altLang="zh-CN" sz="2400" baseline="-25000" dirty="0"/>
                  <a:t>i</a:t>
                </a:r>
                <a:r>
                  <a:rPr lang="en-US" altLang="zh-CN" sz="2400" dirty="0"/>
                  <a:t>)) of the codeword associated with that leaf.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Weighted external </a:t>
                </a:r>
                <a:r>
                  <a:rPr lang="en-US" altLang="zh-CN" sz="2400" dirty="0" err="1">
                    <a:solidFill>
                      <a:srgbClr val="FF0000"/>
                    </a:solidFill>
                  </a:rPr>
                  <a:t>pathlength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dirty="0"/>
                  <a:t>B(T) of tree T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96" t="-741" r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212976"/>
            <a:ext cx="8712522" cy="1481037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Huffman Encoding Problem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546789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121</a:t>
            </a:fld>
            <a:endParaRPr lang="en-US" altLang="zh-CN" sz="1200" b="0" dirty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0"/>
                  </a:spcBef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d(a</a:t>
                </a:r>
                <a:r>
                  <a:rPr lang="en-US" altLang="zh-CN" sz="2400" baseline="-25000" dirty="0">
                    <a:solidFill>
                      <a:srgbClr val="0070C0"/>
                    </a:solidFill>
                  </a:rPr>
                  <a:t>i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)</a:t>
                </a:r>
                <a:r>
                  <a:rPr lang="en-US" altLang="zh-CN" sz="2400" dirty="0"/>
                  <a:t>, the depth of leaf a</a:t>
                </a:r>
                <a:r>
                  <a:rPr lang="en-US" altLang="zh-CN" sz="2400" baseline="-25000" dirty="0"/>
                  <a:t>i</a:t>
                </a:r>
                <a:r>
                  <a:rPr lang="en-US" altLang="zh-CN" sz="2400" dirty="0"/>
                  <a:t>, is equal to the length L(c(a</a:t>
                </a:r>
                <a:r>
                  <a:rPr lang="en-US" altLang="zh-CN" sz="2400" baseline="-25000" dirty="0"/>
                  <a:t>i</a:t>
                </a:r>
                <a:r>
                  <a:rPr lang="en-US" altLang="zh-CN" sz="2400" dirty="0"/>
                  <a:t>)) of the codeword associated with that leaf.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Weighted external </a:t>
                </a:r>
                <a:r>
                  <a:rPr lang="en-US" altLang="zh-CN" sz="2400" dirty="0" err="1">
                    <a:solidFill>
                      <a:srgbClr val="FF0000"/>
                    </a:solidFill>
                  </a:rPr>
                  <a:t>pathlength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dirty="0"/>
                  <a:t>B(T) of tree T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/>
                  <a:t>The Huffman encoding problem is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equivalent</a:t>
                </a:r>
                <a:r>
                  <a:rPr lang="en-US" altLang="zh-CN" sz="2400" dirty="0"/>
                  <a:t> to the minimum weighted external path length problem.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84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212976"/>
            <a:ext cx="8712522" cy="1481037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Huffman Encoding Problem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0454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65000"/>
                  </a:schemeClr>
                </a:solidFill>
              </a:rPr>
              <a:t>Introduction to Part III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65000"/>
                  </a:schemeClr>
                </a:solidFill>
              </a:rPr>
              <a:t>Fractional Knapsack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A Greedy Algorithm and correctness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Huffman Coding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A Greedy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Activity Selection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 Greedy Algorithm and correctness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Extended:</a:t>
            </a:r>
            <a:r>
              <a:rPr lang="zh-CN" altLang="en-US" sz="2600" dirty="0"/>
              <a:t> </a:t>
            </a:r>
            <a:r>
              <a:rPr lang="en-US" altLang="zh-CN" sz="2600" dirty="0"/>
              <a:t>Weighted</a:t>
            </a:r>
            <a:r>
              <a:rPr lang="zh-CN" altLang="en-US" sz="2600" dirty="0"/>
              <a:t> </a:t>
            </a:r>
            <a:r>
              <a:rPr lang="en-US" altLang="zh-CN" sz="2600" dirty="0"/>
              <a:t>Activity Selection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54183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123</a:t>
            </a:fld>
            <a:endParaRPr lang="en-US" altLang="zh-CN" sz="1200" b="0" dirty="0">
              <a:ea typeface="Gulim" pitchFamily="34" charset="-127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(Greedy idea)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Pick two characters x, y from alphabet A with the </a:t>
            </a:r>
            <a:r>
              <a:rPr lang="en-US" altLang="zh-CN" sz="2200" dirty="0">
                <a:solidFill>
                  <a:srgbClr val="FF0000"/>
                </a:solidFill>
              </a:rPr>
              <a:t>smallest </a:t>
            </a:r>
            <a:r>
              <a:rPr lang="en-US" altLang="zh-CN" sz="2200" dirty="0"/>
              <a:t>frequencies.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Huffman Coding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2934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124</a:t>
            </a:fld>
            <a:endParaRPr lang="en-US" altLang="zh-CN" sz="1200" b="0" dirty="0">
              <a:ea typeface="Gulim" pitchFamily="34" charset="-127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(Greedy idea)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Pick two characters x, y from alphabet A with the </a:t>
            </a:r>
            <a:r>
              <a:rPr lang="en-US" altLang="zh-CN" sz="2200" dirty="0">
                <a:solidFill>
                  <a:srgbClr val="FF0000"/>
                </a:solidFill>
              </a:rPr>
              <a:t>smallest </a:t>
            </a:r>
            <a:r>
              <a:rPr lang="en-US" altLang="zh-CN" sz="2200" dirty="0"/>
              <a:t>frequencies.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Create a subtree that has these two characters as leaves.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Huffman Coding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020940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125</a:t>
            </a:fld>
            <a:endParaRPr lang="en-US" altLang="zh-CN" sz="1200" b="0" dirty="0">
              <a:ea typeface="Gulim" pitchFamily="34" charset="-127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(Greedy idea)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Pick two characters x, y from alphabet A with the </a:t>
            </a:r>
            <a:r>
              <a:rPr lang="en-US" altLang="zh-CN" sz="2200" dirty="0">
                <a:solidFill>
                  <a:srgbClr val="FF0000"/>
                </a:solidFill>
              </a:rPr>
              <a:t>smallest </a:t>
            </a:r>
            <a:r>
              <a:rPr lang="en-US" altLang="zh-CN" sz="2200" dirty="0"/>
              <a:t>frequencies.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Create a subtree that has these two characters as leaves.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Label the root of this subtree as z.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Huffman Coding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982507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126</a:t>
            </a:fld>
            <a:endParaRPr lang="en-US" altLang="zh-CN" sz="1200" b="0" dirty="0">
              <a:ea typeface="Gulim" pitchFamily="34" charset="-127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(Greedy idea)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Pick two characters x, y from alphabet A with the </a:t>
            </a:r>
            <a:r>
              <a:rPr lang="en-US" altLang="zh-CN" sz="2200" dirty="0">
                <a:solidFill>
                  <a:srgbClr val="FF0000"/>
                </a:solidFill>
              </a:rPr>
              <a:t>smallest </a:t>
            </a:r>
            <a:r>
              <a:rPr lang="en-US" altLang="zh-CN" sz="2200" dirty="0"/>
              <a:t>frequencies.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Create a subtree that has these two characters as leaves.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Label the root of this subtree as z.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Update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Set frequency f(z) = f(x) + f(y).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Huffman Coding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648697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127</a:t>
            </a:fld>
            <a:endParaRPr lang="en-US" altLang="zh-CN" sz="1200" b="0" dirty="0">
              <a:ea typeface="Gulim" pitchFamily="34" charset="-127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(Greedy idea)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Pick two characters x, y from alphabet A with the </a:t>
            </a:r>
            <a:r>
              <a:rPr lang="en-US" altLang="zh-CN" sz="2200" dirty="0">
                <a:solidFill>
                  <a:srgbClr val="FF0000"/>
                </a:solidFill>
              </a:rPr>
              <a:t>smallest </a:t>
            </a:r>
            <a:r>
              <a:rPr lang="en-US" altLang="zh-CN" sz="2200" dirty="0"/>
              <a:t>frequencies.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Create a subtree that has these two characters as leaves.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Label the root of this subtree as z.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Update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Set frequency f(z) = f(x) + f(y).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Remove x; y and add z creating a new alphabet A’.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Huffman Coding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038526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128</a:t>
            </a:fld>
            <a:endParaRPr lang="en-US" altLang="zh-CN" sz="1200" b="0" dirty="0">
              <a:ea typeface="Gulim" pitchFamily="34" charset="-127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(Greedy idea)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Pick two characters x, y from alphabet A with the </a:t>
            </a:r>
            <a:r>
              <a:rPr lang="en-US" altLang="zh-CN" sz="2200" dirty="0">
                <a:solidFill>
                  <a:srgbClr val="FF0000"/>
                </a:solidFill>
              </a:rPr>
              <a:t>smallest </a:t>
            </a:r>
            <a:r>
              <a:rPr lang="en-US" altLang="zh-CN" sz="2200" dirty="0"/>
              <a:t>frequencies.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Create a subtree that has these two characters as leaves.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Label the root of this subtree as z.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Update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Set frequency f(z) = f(x) + f(y).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Remove x; y and add z creating a new alphabet A’.</a:t>
            </a:r>
          </a:p>
          <a:p>
            <a:pPr lvl="2">
              <a:spcBef>
                <a:spcPts val="0"/>
              </a:spcBef>
            </a:pPr>
            <a:r>
              <a:rPr lang="en-US" altLang="zh-CN" sz="2200" dirty="0"/>
              <a:t>A’ = A</a:t>
            </a:r>
            <a:r>
              <a:rPr lang="zh-CN" altLang="en-US" sz="2200" dirty="0"/>
              <a:t>∪</a:t>
            </a:r>
            <a:r>
              <a:rPr lang="en-US" altLang="zh-CN" sz="2200" dirty="0"/>
              <a:t>{z} − {</a:t>
            </a:r>
            <a:r>
              <a:rPr lang="en-US" altLang="zh-CN" sz="2200" dirty="0" err="1"/>
              <a:t>x,y</a:t>
            </a:r>
            <a:r>
              <a:rPr lang="en-US" altLang="zh-CN" sz="2200" dirty="0"/>
              <a:t>}.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Huffman Coding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270072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129</a:t>
            </a:fld>
            <a:endParaRPr lang="en-US" altLang="zh-CN" sz="1200" b="0" dirty="0">
              <a:ea typeface="Gulim" pitchFamily="34" charset="-127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(Greedy idea)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Pick two characters x, y from alphabet A with the </a:t>
            </a:r>
            <a:r>
              <a:rPr lang="en-US" altLang="zh-CN" sz="2200" dirty="0">
                <a:solidFill>
                  <a:srgbClr val="FF0000"/>
                </a:solidFill>
              </a:rPr>
              <a:t>smallest </a:t>
            </a:r>
            <a:r>
              <a:rPr lang="en-US" altLang="zh-CN" sz="2200" dirty="0"/>
              <a:t>frequencies.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Create a subtree that has these two characters as leaves.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Label the root of this subtree as z.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Update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Set frequency f(z) = f(x) + f(y).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Remove x; y and add z creating a new alphabet A’.</a:t>
            </a:r>
          </a:p>
          <a:p>
            <a:pPr lvl="2">
              <a:spcBef>
                <a:spcPts val="0"/>
              </a:spcBef>
            </a:pPr>
            <a:r>
              <a:rPr lang="en-US" altLang="zh-CN" sz="2200" dirty="0"/>
              <a:t>A’ = A</a:t>
            </a:r>
            <a:r>
              <a:rPr lang="zh-CN" altLang="en-US" sz="2200" dirty="0"/>
              <a:t>∪</a:t>
            </a:r>
            <a:r>
              <a:rPr lang="en-US" altLang="zh-CN" sz="2200" dirty="0"/>
              <a:t>{z} − {</a:t>
            </a:r>
            <a:r>
              <a:rPr lang="en-US" altLang="zh-CN" sz="2200" dirty="0" err="1"/>
              <a:t>x,y</a:t>
            </a:r>
            <a:r>
              <a:rPr lang="en-US" altLang="zh-CN" sz="2200" dirty="0"/>
              <a:t>}.</a:t>
            </a:r>
          </a:p>
          <a:p>
            <a:pPr lvl="2">
              <a:spcBef>
                <a:spcPts val="0"/>
              </a:spcBef>
            </a:pPr>
            <a:r>
              <a:rPr lang="en-US" altLang="zh-CN" sz="2200" dirty="0"/>
              <a:t>Note that |A’| = |A| − 1.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Huffman Coding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9348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Greedy Solution for Fractional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" y="980728"/>
            <a:ext cx="7643192" cy="5797949"/>
          </a:xfrm>
        </p:spPr>
      </p:pic>
      <p:sp>
        <p:nvSpPr>
          <p:cNvPr id="5" name="矩形 4"/>
          <p:cNvSpPr/>
          <p:nvPr/>
        </p:nvSpPr>
        <p:spPr bwMode="auto">
          <a:xfrm>
            <a:off x="323528" y="5301207"/>
            <a:ext cx="8064896" cy="1560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38812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130</a:t>
            </a:fld>
            <a:endParaRPr lang="en-US" altLang="zh-CN" sz="1200" b="0" dirty="0">
              <a:ea typeface="Gulim" pitchFamily="34" charset="-127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(Greedy idea)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Pick two characters x, y from alphabet A with the </a:t>
            </a:r>
            <a:r>
              <a:rPr lang="en-US" altLang="zh-CN" sz="2200" dirty="0">
                <a:solidFill>
                  <a:srgbClr val="FF0000"/>
                </a:solidFill>
              </a:rPr>
              <a:t>smallest </a:t>
            </a:r>
            <a:r>
              <a:rPr lang="en-US" altLang="zh-CN" sz="2200" dirty="0"/>
              <a:t>frequencies.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Create a subtree that has these two characters as leaves.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Label the root of this subtree as z.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Update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Set frequency f(z) = f(x) + f(y).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Remove x; y and add z creating a new alphabet A’.</a:t>
            </a:r>
          </a:p>
          <a:p>
            <a:pPr lvl="2">
              <a:spcBef>
                <a:spcPts val="0"/>
              </a:spcBef>
            </a:pPr>
            <a:r>
              <a:rPr lang="en-US" altLang="zh-CN" sz="2200" dirty="0"/>
              <a:t>A’ = A</a:t>
            </a:r>
            <a:r>
              <a:rPr lang="zh-CN" altLang="en-US" sz="2200" dirty="0"/>
              <a:t>∪</a:t>
            </a:r>
            <a:r>
              <a:rPr lang="en-US" altLang="zh-CN" sz="2200" dirty="0"/>
              <a:t>{z} − {</a:t>
            </a:r>
            <a:r>
              <a:rPr lang="en-US" altLang="zh-CN" sz="2200" dirty="0" err="1"/>
              <a:t>x,y</a:t>
            </a:r>
            <a:r>
              <a:rPr lang="en-US" altLang="zh-CN" sz="2200" dirty="0"/>
              <a:t>}.</a:t>
            </a:r>
          </a:p>
          <a:p>
            <a:pPr lvl="2">
              <a:spcBef>
                <a:spcPts val="0"/>
              </a:spcBef>
            </a:pPr>
            <a:r>
              <a:rPr lang="en-US" altLang="zh-CN" sz="2200" dirty="0"/>
              <a:t>Note that |A’| = |A| − 1.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Repeat this procedure, called </a:t>
            </a:r>
            <a:r>
              <a:rPr lang="en-US" altLang="zh-CN" sz="2400" dirty="0">
                <a:solidFill>
                  <a:srgbClr val="0070C0"/>
                </a:solidFill>
              </a:rPr>
              <a:t>merge</a:t>
            </a:r>
            <a:r>
              <a:rPr lang="en-US" altLang="zh-CN" sz="2400" dirty="0"/>
              <a:t>, with the new alphabet A’ until an alphabet with only one symbol is left. </a:t>
            </a:r>
            <a:br>
              <a:rPr lang="en-US" altLang="zh-CN" sz="2400" dirty="0"/>
            </a:br>
            <a:r>
              <a:rPr lang="en-US" altLang="zh-CN" sz="2400" dirty="0"/>
              <a:t>The resulting tree is the Huffman code.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578850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Huffman Coding</a:t>
            </a:r>
          </a:p>
        </p:txBody>
      </p:sp>
    </p:spTree>
    <p:extLst>
      <p:ext uri="{BB962C8B-B14F-4D97-AF65-F5344CB8AC3E}">
        <p14:creationId xmlns:p14="http://schemas.microsoft.com/office/powerpoint/2010/main" val="25876603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131</a:t>
            </a:fld>
            <a:endParaRPr lang="en-US" altLang="zh-CN" sz="1200" b="0" dirty="0">
              <a:ea typeface="Gulim" pitchFamily="34" charset="-127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(Greedy idea)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Pick two characters x, y from alphabet A with the </a:t>
            </a:r>
            <a:r>
              <a:rPr lang="en-US" altLang="zh-CN" sz="2200" dirty="0">
                <a:solidFill>
                  <a:srgbClr val="FF0000"/>
                </a:solidFill>
              </a:rPr>
              <a:t>smallest </a:t>
            </a:r>
            <a:r>
              <a:rPr lang="en-US" altLang="zh-CN" sz="2200" dirty="0"/>
              <a:t>frequencies.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Create a subtree that has these two characters as leaves.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Label the root of this subtree as z.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Update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Set frequency f(z) = f(x) + f(y).</a:t>
            </a:r>
          </a:p>
          <a:p>
            <a:pPr lvl="1">
              <a:spcBef>
                <a:spcPts val="0"/>
              </a:spcBef>
            </a:pPr>
            <a:r>
              <a:rPr lang="en-US" altLang="zh-CN" sz="2200" dirty="0"/>
              <a:t>Remove x; y and add z creating a new alphabet A’.</a:t>
            </a:r>
          </a:p>
          <a:p>
            <a:pPr lvl="2">
              <a:spcBef>
                <a:spcPts val="0"/>
              </a:spcBef>
            </a:pPr>
            <a:r>
              <a:rPr lang="en-US" altLang="zh-CN" sz="2200" dirty="0"/>
              <a:t>A’ = A</a:t>
            </a:r>
            <a:r>
              <a:rPr lang="zh-CN" altLang="en-US" sz="2200" dirty="0"/>
              <a:t>∪</a:t>
            </a:r>
            <a:r>
              <a:rPr lang="en-US" altLang="zh-CN" sz="2200" dirty="0"/>
              <a:t>{z} − {</a:t>
            </a:r>
            <a:r>
              <a:rPr lang="en-US" altLang="zh-CN" sz="2200" dirty="0" err="1"/>
              <a:t>x,y</a:t>
            </a:r>
            <a:r>
              <a:rPr lang="en-US" altLang="zh-CN" sz="2200" dirty="0"/>
              <a:t>}.</a:t>
            </a:r>
          </a:p>
          <a:p>
            <a:pPr lvl="2">
              <a:spcBef>
                <a:spcPts val="0"/>
              </a:spcBef>
            </a:pPr>
            <a:r>
              <a:rPr lang="en-US" altLang="zh-CN" sz="2200" dirty="0"/>
              <a:t>Note that |A’| = |A| − 1.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Repeat this procedure, called </a:t>
            </a:r>
            <a:r>
              <a:rPr lang="en-US" altLang="zh-CN" sz="2400" dirty="0">
                <a:solidFill>
                  <a:srgbClr val="0070C0"/>
                </a:solidFill>
              </a:rPr>
              <a:t>merge</a:t>
            </a:r>
            <a:r>
              <a:rPr lang="en-US" altLang="zh-CN" sz="2400" dirty="0"/>
              <a:t>, with the new alphabet A’ until an alphabet with only one symbol is left. </a:t>
            </a:r>
            <a:br>
              <a:rPr lang="en-US" altLang="zh-CN" sz="2400" dirty="0"/>
            </a:br>
            <a:r>
              <a:rPr lang="en-US" altLang="zh-CN" sz="2400" dirty="0"/>
              <a:t>The resulting tree is the Huffman code.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The </a:t>
            </a:r>
            <a:r>
              <a:rPr lang="en-US" altLang="zh-CN" sz="2400" dirty="0">
                <a:solidFill>
                  <a:srgbClr val="0070C0"/>
                </a:solidFill>
              </a:rPr>
              <a:t>optimum</a:t>
            </a:r>
            <a:r>
              <a:rPr lang="en-US" altLang="zh-CN" sz="2400" dirty="0"/>
              <a:t> (minimum-cost) prefix code for the given frequency distribution.</a:t>
            </a:r>
            <a:endParaRPr lang="zh-CN" alt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578850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Huffman Coding</a:t>
            </a:r>
          </a:p>
        </p:txBody>
      </p:sp>
    </p:spTree>
    <p:extLst>
      <p:ext uri="{BB962C8B-B14F-4D97-AF65-F5344CB8AC3E}">
        <p14:creationId xmlns:p14="http://schemas.microsoft.com/office/powerpoint/2010/main" val="215838813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578850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Huffman Coding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Given an alphabet A with frequency distribution {f(a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):a</a:t>
            </a:r>
            <a:r>
              <a:rPr lang="en-US" altLang="zh-CN" sz="2400" baseline="-25000" dirty="0"/>
              <a:t>i</a:t>
            </a:r>
            <a:r>
              <a:rPr lang="zh-CN" altLang="en-US" sz="2400" dirty="0"/>
              <a:t>∈</a:t>
            </a:r>
            <a:r>
              <a:rPr lang="en-US" altLang="zh-CN" sz="2400" dirty="0"/>
              <a:t>A}. The binary Huffman tree is constructed using </a:t>
            </a:r>
            <a:r>
              <a:rPr lang="en-US" altLang="zh-CN" sz="2400" dirty="0">
                <a:solidFill>
                  <a:srgbClr val="0070C0"/>
                </a:solidFill>
              </a:rPr>
              <a:t>a priority queue</a:t>
            </a:r>
            <a:r>
              <a:rPr lang="en-US" altLang="zh-CN" sz="2400" dirty="0"/>
              <a:t>, Q, of nodes, with frequencies as keys.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7132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20889"/>
            <a:ext cx="7931226" cy="3663882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578850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Huffman Coding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Given an alphabet A with frequency distribution {f(a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):a</a:t>
            </a:r>
            <a:r>
              <a:rPr lang="en-US" altLang="zh-CN" sz="2400" baseline="-25000" dirty="0"/>
              <a:t>i</a:t>
            </a:r>
            <a:r>
              <a:rPr lang="zh-CN" altLang="en-US" sz="2400" dirty="0"/>
              <a:t>∈</a:t>
            </a:r>
            <a:r>
              <a:rPr lang="en-US" altLang="zh-CN" sz="2400" dirty="0"/>
              <a:t>A}. The binary Huffman tree is constructed using </a:t>
            </a:r>
            <a:r>
              <a:rPr lang="en-US" altLang="zh-CN" sz="2400" dirty="0">
                <a:solidFill>
                  <a:srgbClr val="0070C0"/>
                </a:solidFill>
              </a:rPr>
              <a:t>a priority queue</a:t>
            </a:r>
            <a:r>
              <a:rPr lang="en-US" altLang="zh-CN" sz="2400" dirty="0"/>
              <a:t>, Q, of nodes, with frequencies as keys.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Huffman(A)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611560" y="3284984"/>
            <a:ext cx="5328592" cy="2736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57063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20889"/>
            <a:ext cx="7931226" cy="3663882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578850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Huffman Coding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Given an alphabet A with frequency distribution {f(a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):a</a:t>
            </a:r>
            <a:r>
              <a:rPr lang="en-US" altLang="zh-CN" sz="2400" baseline="-25000" dirty="0"/>
              <a:t>i</a:t>
            </a:r>
            <a:r>
              <a:rPr lang="zh-CN" altLang="en-US" sz="2400" dirty="0"/>
              <a:t>∈</a:t>
            </a:r>
            <a:r>
              <a:rPr lang="en-US" altLang="zh-CN" sz="2400" dirty="0"/>
              <a:t>A}. The binary Huffman tree is constructed using </a:t>
            </a:r>
            <a:r>
              <a:rPr lang="en-US" altLang="zh-CN" sz="2400" dirty="0">
                <a:solidFill>
                  <a:srgbClr val="0070C0"/>
                </a:solidFill>
              </a:rPr>
              <a:t>a priority queue</a:t>
            </a:r>
            <a:r>
              <a:rPr lang="en-US" altLang="zh-CN" sz="2400" dirty="0"/>
              <a:t>, Q, of nodes, with frequencies as keys.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Huffman(A)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611560" y="3573016"/>
            <a:ext cx="5328592" cy="2448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77913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20889"/>
            <a:ext cx="7931226" cy="3663882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578850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Huffman Coding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Given an alphabet A with frequency distribution {f(a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):a</a:t>
            </a:r>
            <a:r>
              <a:rPr lang="en-US" altLang="zh-CN" sz="2400" baseline="-25000" dirty="0"/>
              <a:t>i</a:t>
            </a:r>
            <a:r>
              <a:rPr lang="zh-CN" altLang="en-US" sz="2400" dirty="0"/>
              <a:t>∈</a:t>
            </a:r>
            <a:r>
              <a:rPr lang="en-US" altLang="zh-CN" sz="2400" dirty="0"/>
              <a:t>A}. The binary Huffman tree is constructed using </a:t>
            </a:r>
            <a:r>
              <a:rPr lang="en-US" altLang="zh-CN" sz="2400" dirty="0">
                <a:solidFill>
                  <a:srgbClr val="0070C0"/>
                </a:solidFill>
              </a:rPr>
              <a:t>a priority queue</a:t>
            </a:r>
            <a:r>
              <a:rPr lang="en-US" altLang="zh-CN" sz="2400" dirty="0"/>
              <a:t>, Q, of nodes, with frequencies as keys.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Huffman(A)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611560" y="4365104"/>
            <a:ext cx="5328592" cy="1656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31388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20889"/>
            <a:ext cx="7931226" cy="3663882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578850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Huffman Coding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Given an alphabet A with frequency distribution {f(a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):a</a:t>
            </a:r>
            <a:r>
              <a:rPr lang="en-US" altLang="zh-CN" sz="2400" baseline="-25000" dirty="0"/>
              <a:t>i</a:t>
            </a:r>
            <a:r>
              <a:rPr lang="zh-CN" altLang="en-US" sz="2400" dirty="0"/>
              <a:t>∈</a:t>
            </a:r>
            <a:r>
              <a:rPr lang="en-US" altLang="zh-CN" sz="2400" dirty="0"/>
              <a:t>A}. The binary Huffman tree is constructed using </a:t>
            </a:r>
            <a:r>
              <a:rPr lang="en-US" altLang="zh-CN" sz="2400" dirty="0">
                <a:solidFill>
                  <a:srgbClr val="0070C0"/>
                </a:solidFill>
              </a:rPr>
              <a:t>a priority queue</a:t>
            </a:r>
            <a:r>
              <a:rPr lang="en-US" altLang="zh-CN" sz="2400" dirty="0"/>
              <a:t>, Q, of nodes, with frequencies as keys.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Huffman(A)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611560" y="4653136"/>
            <a:ext cx="5328592" cy="1368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051720" y="4369467"/>
            <a:ext cx="3353767" cy="3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28528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20889"/>
            <a:ext cx="7931226" cy="3663882"/>
          </a:xfrm>
          <a:prstGeom prst="rect">
            <a:avLst/>
          </a:prstGeom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Given an alphabet A with frequency distribution {f(a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):a</a:t>
            </a:r>
            <a:r>
              <a:rPr lang="en-US" altLang="zh-CN" sz="2400" baseline="-25000" dirty="0"/>
              <a:t>i</a:t>
            </a:r>
            <a:r>
              <a:rPr lang="zh-CN" altLang="en-US" sz="2400" dirty="0"/>
              <a:t>∈</a:t>
            </a:r>
            <a:r>
              <a:rPr lang="en-US" altLang="zh-CN" sz="2400" dirty="0"/>
              <a:t>A}. The binary Huffman tree is constructed using </a:t>
            </a:r>
            <a:r>
              <a:rPr lang="en-US" altLang="zh-CN" sz="2400" dirty="0">
                <a:solidFill>
                  <a:srgbClr val="0070C0"/>
                </a:solidFill>
              </a:rPr>
              <a:t>a priority queue</a:t>
            </a:r>
            <a:r>
              <a:rPr lang="en-US" altLang="zh-CN" sz="2400" dirty="0"/>
              <a:t>, Q, of nodes, with frequencies as keys.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Huffman(A)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578850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Huffman Coding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611560" y="4941168"/>
            <a:ext cx="5328592" cy="1080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123728" y="4657499"/>
            <a:ext cx="3353767" cy="3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1206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20889"/>
            <a:ext cx="7931226" cy="3663882"/>
          </a:xfrm>
          <a:prstGeom prst="rect">
            <a:avLst/>
          </a:prstGeom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Given an alphabet A with frequency distribution {f(a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):a</a:t>
            </a:r>
            <a:r>
              <a:rPr lang="en-US" altLang="zh-CN" sz="2400" baseline="-25000" dirty="0"/>
              <a:t>i</a:t>
            </a:r>
            <a:r>
              <a:rPr lang="zh-CN" altLang="en-US" sz="2400" dirty="0"/>
              <a:t>∈</a:t>
            </a:r>
            <a:r>
              <a:rPr lang="en-US" altLang="zh-CN" sz="2400" dirty="0"/>
              <a:t>A}. The binary Huffman tree is constructed using </a:t>
            </a:r>
            <a:r>
              <a:rPr lang="en-US" altLang="zh-CN" sz="2400" dirty="0">
                <a:solidFill>
                  <a:srgbClr val="0070C0"/>
                </a:solidFill>
              </a:rPr>
              <a:t>a priority queue</a:t>
            </a:r>
            <a:r>
              <a:rPr lang="en-US" altLang="zh-CN" sz="2400" dirty="0"/>
              <a:t>, Q, of nodes, with frequencies as keys.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Huffman(A)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578850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Huffman Coding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611560" y="5229200"/>
            <a:ext cx="5328592" cy="792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082329" y="4947305"/>
            <a:ext cx="3353767" cy="3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18971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20889"/>
            <a:ext cx="7931226" cy="3663882"/>
          </a:xfrm>
          <a:prstGeom prst="rect">
            <a:avLst/>
          </a:prstGeom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Given an alphabet A with frequency distribution {f(a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):a</a:t>
            </a:r>
            <a:r>
              <a:rPr lang="en-US" altLang="zh-CN" sz="2400" baseline="-25000" dirty="0"/>
              <a:t>i</a:t>
            </a:r>
            <a:r>
              <a:rPr lang="zh-CN" altLang="en-US" sz="2400" dirty="0"/>
              <a:t>∈</a:t>
            </a:r>
            <a:r>
              <a:rPr lang="en-US" altLang="zh-CN" sz="2400" dirty="0"/>
              <a:t>A}. The binary Huffman tree is constructed using </a:t>
            </a:r>
            <a:r>
              <a:rPr lang="en-US" altLang="zh-CN" sz="2400" dirty="0">
                <a:solidFill>
                  <a:srgbClr val="0070C0"/>
                </a:solidFill>
              </a:rPr>
              <a:t>a priority queue</a:t>
            </a:r>
            <a:r>
              <a:rPr lang="en-US" altLang="zh-CN" sz="2400" dirty="0"/>
              <a:t>, Q, of nodes, with frequencies as keys.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Huffman(A)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578850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Huffman Coding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611560" y="5229200"/>
            <a:ext cx="5328592" cy="792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371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Greedy Solution for Fractional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" y="980728"/>
            <a:ext cx="7643192" cy="5797949"/>
          </a:xfrm>
        </p:spPr>
      </p:pic>
    </p:spTree>
    <p:extLst>
      <p:ext uri="{BB962C8B-B14F-4D97-AF65-F5344CB8AC3E}">
        <p14:creationId xmlns:p14="http://schemas.microsoft.com/office/powerpoint/2010/main" val="356723081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578850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Huffman Coding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Given an alphabet A with frequency distribution {f(a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):a</a:t>
            </a:r>
            <a:r>
              <a:rPr lang="en-US" altLang="zh-CN" sz="2400" baseline="-25000" dirty="0"/>
              <a:t>i</a:t>
            </a:r>
            <a:r>
              <a:rPr lang="zh-CN" altLang="en-US" sz="2400" dirty="0"/>
              <a:t>∈</a:t>
            </a:r>
            <a:r>
              <a:rPr lang="en-US" altLang="zh-CN" sz="2400" dirty="0"/>
              <a:t>A}. The binary Huffman tree is constructed using </a:t>
            </a:r>
            <a:r>
              <a:rPr lang="en-US" altLang="zh-CN" sz="2400" dirty="0">
                <a:solidFill>
                  <a:srgbClr val="0070C0"/>
                </a:solidFill>
              </a:rPr>
              <a:t>a priority queue</a:t>
            </a:r>
            <a:r>
              <a:rPr lang="en-US" altLang="zh-CN" sz="2400" dirty="0"/>
              <a:t>, Q, of nodes, with frequencies as keys.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Huffman(A)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20889"/>
            <a:ext cx="7931226" cy="366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0659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Given an alphabet A with frequency distribution {f(a):a</a:t>
            </a:r>
            <a:r>
              <a:rPr lang="zh-CN" altLang="en-US" sz="2400" dirty="0"/>
              <a:t>∈</a:t>
            </a:r>
            <a:r>
              <a:rPr lang="en-US" altLang="zh-CN" sz="2400" dirty="0"/>
              <a:t>A}. The binary Huffman tree is constructed using </a:t>
            </a:r>
            <a:r>
              <a:rPr lang="en-US" altLang="zh-CN" sz="2400" dirty="0">
                <a:solidFill>
                  <a:srgbClr val="0070C0"/>
                </a:solidFill>
              </a:rPr>
              <a:t>a priority queue</a:t>
            </a:r>
            <a:r>
              <a:rPr lang="en-US" altLang="zh-CN" sz="2400" dirty="0"/>
              <a:t>, Q, of nodes, with frequencies as keys.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Huffman(A)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Running time is O(n log n), as each priority queue operation takes time O(log n).</a:t>
            </a:r>
            <a:endParaRPr lang="zh-CN" altLang="en-US" sz="2400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20889"/>
            <a:ext cx="7931226" cy="3663882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578850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Huffman Coding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876461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142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/>
            </p:nvGraphicFramePr>
            <p:xfrm>
              <a:off x="1224549" y="912723"/>
              <a:ext cx="6694902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1581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274184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a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b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c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𝒇𝒓𝒆𝒒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4088668"/>
                  </p:ext>
                </p:extLst>
              </p:nvPr>
            </p:nvGraphicFramePr>
            <p:xfrm>
              <a:off x="1224549" y="912723"/>
              <a:ext cx="6694902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1581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274184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a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b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c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d</a:t>
                          </a:r>
                          <a:endParaRPr lang="en-US" altLang="zh-CN" sz="1800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e</a:t>
                          </a:r>
                          <a:endParaRPr lang="en-US" altLang="zh-CN" sz="1800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9836" r="-50218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2565370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143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224549" y="912723"/>
              <a:ext cx="6694902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1581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274184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a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b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c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𝒇𝒓𝒆𝒒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4896128"/>
                  </p:ext>
                </p:extLst>
              </p:nvPr>
            </p:nvGraphicFramePr>
            <p:xfrm>
              <a:off x="1224549" y="912723"/>
              <a:ext cx="6694902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1581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274184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a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b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c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d</a:t>
                          </a:r>
                          <a:endParaRPr lang="en-US" altLang="zh-CN" sz="1800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e</a:t>
                          </a:r>
                          <a:endParaRPr lang="en-US" altLang="zh-CN" sz="1800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9836" r="-50218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 bwMode="auto">
          <a:xfrm>
            <a:off x="395536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a/18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267744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b/16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139952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c/5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6012160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d/15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884368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e/45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7908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6012160" y="6093296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d/15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884368" y="6093296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e/45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4067944" y="5993904"/>
            <a:ext cx="1008112" cy="675456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5940152" y="5993904"/>
            <a:ext cx="1008112" cy="675456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395536" y="6093296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a/18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267744" y="6093296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b/16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4139952" y="6093296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c/5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17"/>
              <p:cNvGraphicFramePr>
                <a:graphicFrameLocks noGrp="1"/>
              </p:cNvGraphicFramePr>
              <p:nvPr/>
            </p:nvGraphicFramePr>
            <p:xfrm>
              <a:off x="1224549" y="912723"/>
              <a:ext cx="6694902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1581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274184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a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b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c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𝒇𝒓𝒆𝒒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8514434"/>
                  </p:ext>
                </p:extLst>
              </p:nvPr>
            </p:nvGraphicFramePr>
            <p:xfrm>
              <a:off x="1224549" y="912723"/>
              <a:ext cx="6694902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1581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274184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a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b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c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d</a:t>
                          </a:r>
                          <a:endParaRPr lang="en-US" altLang="zh-CN" sz="1800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e</a:t>
                          </a:r>
                          <a:endParaRPr lang="en-US" altLang="zh-CN" sz="1800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9836" r="-50218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9108165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395536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a/18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267744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b/16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139952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c/5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6012160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d/15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884368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e/45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076056" y="472519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n1/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20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4" name="直接连接符 3"/>
          <p:cNvCxnSpPr>
            <a:stCxn id="7" idx="0"/>
            <a:endCxn id="12" idx="4"/>
          </p:cNvCxnSpPr>
          <p:nvPr/>
        </p:nvCxnSpPr>
        <p:spPr bwMode="auto">
          <a:xfrm flipV="1">
            <a:off x="4572000" y="5445272"/>
            <a:ext cx="864056" cy="648072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/>
          <p:cNvCxnSpPr>
            <a:stCxn id="8" idx="0"/>
            <a:endCxn id="12" idx="4"/>
          </p:cNvCxnSpPr>
          <p:nvPr/>
        </p:nvCxnSpPr>
        <p:spPr bwMode="auto">
          <a:xfrm flipH="1" flipV="1">
            <a:off x="5436056" y="5445272"/>
            <a:ext cx="1008152" cy="648072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17"/>
              <p:cNvGraphicFramePr>
                <a:graphicFrameLocks noGrp="1"/>
              </p:cNvGraphicFramePr>
              <p:nvPr/>
            </p:nvGraphicFramePr>
            <p:xfrm>
              <a:off x="1224549" y="912723"/>
              <a:ext cx="6694902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1581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274184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a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b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c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𝒇𝒓𝒆𝒒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8514434"/>
                  </p:ext>
                </p:extLst>
              </p:nvPr>
            </p:nvGraphicFramePr>
            <p:xfrm>
              <a:off x="1224549" y="912723"/>
              <a:ext cx="6694902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1581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274184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a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b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c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d</a:t>
                          </a:r>
                          <a:endParaRPr lang="en-US" altLang="zh-CN" sz="1800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e</a:t>
                          </a:r>
                          <a:endParaRPr lang="en-US" altLang="zh-CN" sz="1800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9836" r="-50218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5999635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395536" y="6093296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a/18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267744" y="6093296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b/16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139952" y="6093296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c/5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6012160" y="6093296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d/15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884368" y="6093296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e/45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076056" y="4725144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n1/20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4" name="直接连接符 3"/>
          <p:cNvCxnSpPr>
            <a:stCxn id="7" idx="0"/>
            <a:endCxn id="12" idx="4"/>
          </p:cNvCxnSpPr>
          <p:nvPr/>
        </p:nvCxnSpPr>
        <p:spPr bwMode="auto">
          <a:xfrm flipV="1">
            <a:off x="4572000" y="5445224"/>
            <a:ext cx="864056" cy="648072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/>
          <p:cNvCxnSpPr>
            <a:stCxn id="8" idx="0"/>
            <a:endCxn id="12" idx="4"/>
          </p:cNvCxnSpPr>
          <p:nvPr/>
        </p:nvCxnSpPr>
        <p:spPr bwMode="auto">
          <a:xfrm flipH="1" flipV="1">
            <a:off x="5436056" y="5445224"/>
            <a:ext cx="1008152" cy="648072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圆角矩形 12"/>
          <p:cNvSpPr/>
          <p:nvPr/>
        </p:nvSpPr>
        <p:spPr bwMode="auto">
          <a:xfrm>
            <a:off x="323528" y="5993904"/>
            <a:ext cx="1008112" cy="675456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2212382" y="5993904"/>
            <a:ext cx="1008112" cy="675456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/>
              <p:cNvGraphicFramePr>
                <a:graphicFrameLocks noGrp="1"/>
              </p:cNvGraphicFramePr>
              <p:nvPr/>
            </p:nvGraphicFramePr>
            <p:xfrm>
              <a:off x="1224549" y="912723"/>
              <a:ext cx="6694902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1581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274184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a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b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c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𝒇𝒓𝒆𝒒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8514434"/>
                  </p:ext>
                </p:extLst>
              </p:nvPr>
            </p:nvGraphicFramePr>
            <p:xfrm>
              <a:off x="1224549" y="912723"/>
              <a:ext cx="6694902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1581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274184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a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b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c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d</a:t>
                          </a:r>
                          <a:endParaRPr lang="en-US" altLang="zh-CN" sz="1800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e</a:t>
                          </a:r>
                          <a:endParaRPr lang="en-US" altLang="zh-CN" sz="1800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9836" r="-50218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9839379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395536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a/18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267744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b/16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139952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c/5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6012160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d/15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884368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e/45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076056" y="472519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n1/20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4" name="直接连接符 3"/>
          <p:cNvCxnSpPr>
            <a:stCxn id="7" idx="0"/>
            <a:endCxn id="12" idx="4"/>
          </p:cNvCxnSpPr>
          <p:nvPr/>
        </p:nvCxnSpPr>
        <p:spPr bwMode="auto">
          <a:xfrm flipV="1">
            <a:off x="4572000" y="5445272"/>
            <a:ext cx="864056" cy="648072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/>
          <p:cNvCxnSpPr>
            <a:stCxn id="8" idx="0"/>
            <a:endCxn id="12" idx="4"/>
          </p:cNvCxnSpPr>
          <p:nvPr/>
        </p:nvCxnSpPr>
        <p:spPr bwMode="auto">
          <a:xfrm flipH="1" flipV="1">
            <a:off x="5436056" y="5445272"/>
            <a:ext cx="1008152" cy="648072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/>
              <p:cNvGraphicFramePr>
                <a:graphicFrameLocks noGrp="1"/>
              </p:cNvGraphicFramePr>
              <p:nvPr/>
            </p:nvGraphicFramePr>
            <p:xfrm>
              <a:off x="1224549" y="912723"/>
              <a:ext cx="6694902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1581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274184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a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b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c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𝒇𝒓𝒆𝒒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224549" y="912723"/>
              <a:ext cx="6694902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1581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274184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a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b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c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d</a:t>
                          </a:r>
                          <a:endParaRPr lang="en-US" altLang="zh-CN" sz="1800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e</a:t>
                          </a:r>
                          <a:endParaRPr lang="en-US" altLang="zh-CN" sz="1800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9836" r="-50218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椭圆 16"/>
          <p:cNvSpPr/>
          <p:nvPr/>
        </p:nvSpPr>
        <p:spPr bwMode="auto">
          <a:xfrm>
            <a:off x="1331640" y="4715213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n2/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34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8" name="直接连接符 17"/>
          <p:cNvCxnSpPr>
            <a:endCxn id="17" idx="4"/>
          </p:cNvCxnSpPr>
          <p:nvPr/>
        </p:nvCxnSpPr>
        <p:spPr bwMode="auto">
          <a:xfrm flipV="1">
            <a:off x="827584" y="5435293"/>
            <a:ext cx="864056" cy="648072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>
            <a:endCxn id="17" idx="4"/>
          </p:cNvCxnSpPr>
          <p:nvPr/>
        </p:nvCxnSpPr>
        <p:spPr bwMode="auto">
          <a:xfrm flipH="1" flipV="1">
            <a:off x="1691640" y="5435293"/>
            <a:ext cx="1008152" cy="648072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188763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395536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a/18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267744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b/16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139952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c/5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6012160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d/15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884368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e/45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076056" y="472519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n1/20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4" name="直接连接符 3"/>
          <p:cNvCxnSpPr>
            <a:stCxn id="7" idx="0"/>
            <a:endCxn id="12" idx="4"/>
          </p:cNvCxnSpPr>
          <p:nvPr/>
        </p:nvCxnSpPr>
        <p:spPr bwMode="auto">
          <a:xfrm flipV="1">
            <a:off x="4572000" y="5445272"/>
            <a:ext cx="864056" cy="648072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/>
          <p:cNvCxnSpPr>
            <a:stCxn id="8" idx="0"/>
            <a:endCxn id="12" idx="4"/>
          </p:cNvCxnSpPr>
          <p:nvPr/>
        </p:nvCxnSpPr>
        <p:spPr bwMode="auto">
          <a:xfrm flipH="1" flipV="1">
            <a:off x="5436056" y="5445272"/>
            <a:ext cx="1008152" cy="648072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/>
              <p:cNvGraphicFramePr>
                <a:graphicFrameLocks noGrp="1"/>
              </p:cNvGraphicFramePr>
              <p:nvPr/>
            </p:nvGraphicFramePr>
            <p:xfrm>
              <a:off x="1224549" y="912723"/>
              <a:ext cx="6694902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1581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274184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a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b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c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𝒇𝒓𝒆𝒒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224549" y="912723"/>
              <a:ext cx="6694902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1581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274184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a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b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c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d</a:t>
                          </a:r>
                          <a:endParaRPr lang="en-US" altLang="zh-CN" sz="1800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e</a:t>
                          </a:r>
                          <a:endParaRPr lang="en-US" altLang="zh-CN" sz="1800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9836" r="-50218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椭圆 16"/>
          <p:cNvSpPr/>
          <p:nvPr/>
        </p:nvSpPr>
        <p:spPr bwMode="auto">
          <a:xfrm>
            <a:off x="1331640" y="4715213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n2/34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8" name="直接连接符 17"/>
          <p:cNvCxnSpPr>
            <a:endCxn id="17" idx="4"/>
          </p:cNvCxnSpPr>
          <p:nvPr/>
        </p:nvCxnSpPr>
        <p:spPr bwMode="auto">
          <a:xfrm flipV="1">
            <a:off x="827584" y="5435293"/>
            <a:ext cx="864056" cy="648072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>
            <a:endCxn id="17" idx="4"/>
          </p:cNvCxnSpPr>
          <p:nvPr/>
        </p:nvCxnSpPr>
        <p:spPr bwMode="auto">
          <a:xfrm flipH="1" flipV="1">
            <a:off x="1691640" y="5435293"/>
            <a:ext cx="1008152" cy="648072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圆角矩形 19"/>
          <p:cNvSpPr/>
          <p:nvPr/>
        </p:nvSpPr>
        <p:spPr bwMode="auto">
          <a:xfrm>
            <a:off x="1187624" y="4617502"/>
            <a:ext cx="1008112" cy="899777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4932040" y="4617501"/>
            <a:ext cx="1008112" cy="899777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34597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395536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a/18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267744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b/16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139952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c/5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6012160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d/15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884368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e/45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076056" y="472519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n1/20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4" name="直接连接符 3"/>
          <p:cNvCxnSpPr>
            <a:stCxn id="7" idx="0"/>
            <a:endCxn id="12" idx="4"/>
          </p:cNvCxnSpPr>
          <p:nvPr/>
        </p:nvCxnSpPr>
        <p:spPr bwMode="auto">
          <a:xfrm flipV="1">
            <a:off x="4572000" y="5445272"/>
            <a:ext cx="864056" cy="648072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/>
          <p:cNvCxnSpPr>
            <a:stCxn id="8" idx="0"/>
            <a:endCxn id="12" idx="4"/>
          </p:cNvCxnSpPr>
          <p:nvPr/>
        </p:nvCxnSpPr>
        <p:spPr bwMode="auto">
          <a:xfrm flipH="1" flipV="1">
            <a:off x="5436056" y="5445272"/>
            <a:ext cx="1008152" cy="648072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/>
              <p:cNvGraphicFramePr>
                <a:graphicFrameLocks noGrp="1"/>
              </p:cNvGraphicFramePr>
              <p:nvPr/>
            </p:nvGraphicFramePr>
            <p:xfrm>
              <a:off x="1224549" y="912723"/>
              <a:ext cx="6694902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1581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274184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a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b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c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𝒇𝒓𝒆𝒒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224549" y="912723"/>
              <a:ext cx="6694902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1581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274184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a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b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c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d</a:t>
                          </a:r>
                          <a:endParaRPr lang="en-US" altLang="zh-CN" sz="1800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e</a:t>
                          </a:r>
                          <a:endParaRPr lang="en-US" altLang="zh-CN" sz="1800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9836" r="-50218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椭圆 16"/>
          <p:cNvSpPr/>
          <p:nvPr/>
        </p:nvSpPr>
        <p:spPr bwMode="auto">
          <a:xfrm>
            <a:off x="1331640" y="4715213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n2/34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8" name="直接连接符 17"/>
          <p:cNvCxnSpPr>
            <a:endCxn id="17" idx="4"/>
          </p:cNvCxnSpPr>
          <p:nvPr/>
        </p:nvCxnSpPr>
        <p:spPr bwMode="auto">
          <a:xfrm flipV="1">
            <a:off x="827584" y="5435293"/>
            <a:ext cx="864056" cy="648072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>
            <a:endCxn id="17" idx="4"/>
          </p:cNvCxnSpPr>
          <p:nvPr/>
        </p:nvCxnSpPr>
        <p:spPr bwMode="auto">
          <a:xfrm flipH="1" flipV="1">
            <a:off x="1691640" y="5435293"/>
            <a:ext cx="1008152" cy="648072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椭圆 21"/>
          <p:cNvSpPr/>
          <p:nvPr/>
        </p:nvSpPr>
        <p:spPr bwMode="auto">
          <a:xfrm>
            <a:off x="3203848" y="3573064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n3/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54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" name="直接连接符 2"/>
          <p:cNvCxnSpPr>
            <a:stCxn id="17" idx="7"/>
            <a:endCxn id="22" idx="4"/>
          </p:cNvCxnSpPr>
          <p:nvPr/>
        </p:nvCxnSpPr>
        <p:spPr bwMode="auto">
          <a:xfrm flipV="1">
            <a:off x="1946198" y="4293144"/>
            <a:ext cx="1617650" cy="527522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接连接符 10"/>
          <p:cNvCxnSpPr>
            <a:stCxn id="12" idx="1"/>
            <a:endCxn id="22" idx="4"/>
          </p:cNvCxnSpPr>
          <p:nvPr/>
        </p:nvCxnSpPr>
        <p:spPr bwMode="auto">
          <a:xfrm flipH="1" flipV="1">
            <a:off x="3563848" y="4293144"/>
            <a:ext cx="1617650" cy="537501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56986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Greedy Solution for Fractional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Calculate the value-per-pound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dirty="0"/>
                  <a:t> for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= 1, 2, …, n.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74940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395536" y="6093296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a/18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267744" y="6093296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b/16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139952" y="6093296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c/5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6012160" y="6093296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d/15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884368" y="6093296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e/45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076056" y="4725144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n1/20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4" name="直接连接符 3"/>
          <p:cNvCxnSpPr>
            <a:stCxn id="7" idx="0"/>
            <a:endCxn id="12" idx="4"/>
          </p:cNvCxnSpPr>
          <p:nvPr/>
        </p:nvCxnSpPr>
        <p:spPr bwMode="auto">
          <a:xfrm flipV="1">
            <a:off x="4572000" y="5445224"/>
            <a:ext cx="864056" cy="648072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/>
          <p:cNvCxnSpPr>
            <a:stCxn id="8" idx="0"/>
            <a:endCxn id="12" idx="4"/>
          </p:cNvCxnSpPr>
          <p:nvPr/>
        </p:nvCxnSpPr>
        <p:spPr bwMode="auto">
          <a:xfrm flipH="1" flipV="1">
            <a:off x="5436056" y="5445224"/>
            <a:ext cx="1008152" cy="648072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/>
              <p:cNvGraphicFramePr>
                <a:graphicFrameLocks noGrp="1"/>
              </p:cNvGraphicFramePr>
              <p:nvPr/>
            </p:nvGraphicFramePr>
            <p:xfrm>
              <a:off x="1224549" y="912723"/>
              <a:ext cx="6694902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1581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274184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a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b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c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𝒇𝒓𝒆𝒒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224549" y="912723"/>
              <a:ext cx="6694902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1581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274184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a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b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c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d</a:t>
                          </a:r>
                          <a:endParaRPr lang="en-US" altLang="zh-CN" sz="1800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e</a:t>
                          </a:r>
                          <a:endParaRPr lang="en-US" altLang="zh-CN" sz="1800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9836" r="-50218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椭圆 16"/>
          <p:cNvSpPr/>
          <p:nvPr/>
        </p:nvSpPr>
        <p:spPr bwMode="auto">
          <a:xfrm>
            <a:off x="1331640" y="4715165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n2/34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8" name="直接连接符 17"/>
          <p:cNvCxnSpPr>
            <a:endCxn id="17" idx="4"/>
          </p:cNvCxnSpPr>
          <p:nvPr/>
        </p:nvCxnSpPr>
        <p:spPr bwMode="auto">
          <a:xfrm flipV="1">
            <a:off x="827584" y="5435245"/>
            <a:ext cx="864056" cy="648072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>
            <a:endCxn id="17" idx="4"/>
          </p:cNvCxnSpPr>
          <p:nvPr/>
        </p:nvCxnSpPr>
        <p:spPr bwMode="auto">
          <a:xfrm flipH="1" flipV="1">
            <a:off x="1691640" y="5435245"/>
            <a:ext cx="1008152" cy="648072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椭圆 21"/>
          <p:cNvSpPr/>
          <p:nvPr/>
        </p:nvSpPr>
        <p:spPr bwMode="auto">
          <a:xfrm>
            <a:off x="3203848" y="3573016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n3/54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" name="直接连接符 2"/>
          <p:cNvCxnSpPr>
            <a:stCxn id="17" idx="7"/>
            <a:endCxn id="22" idx="4"/>
          </p:cNvCxnSpPr>
          <p:nvPr/>
        </p:nvCxnSpPr>
        <p:spPr bwMode="auto">
          <a:xfrm flipV="1">
            <a:off x="1946198" y="4293096"/>
            <a:ext cx="1617650" cy="527522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接连接符 10"/>
          <p:cNvCxnSpPr>
            <a:stCxn id="12" idx="1"/>
            <a:endCxn id="22" idx="4"/>
          </p:cNvCxnSpPr>
          <p:nvPr/>
        </p:nvCxnSpPr>
        <p:spPr bwMode="auto">
          <a:xfrm flipH="1" flipV="1">
            <a:off x="3563848" y="4293096"/>
            <a:ext cx="1617650" cy="537501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圆角矩形 19"/>
          <p:cNvSpPr/>
          <p:nvPr/>
        </p:nvSpPr>
        <p:spPr bwMode="auto">
          <a:xfrm>
            <a:off x="3059792" y="3485278"/>
            <a:ext cx="1008112" cy="899777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7812360" y="5993904"/>
            <a:ext cx="1008112" cy="675456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7103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395536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a/18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267744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b/16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139952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c/5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6012160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d/15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884368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e/45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076056" y="472519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n1/20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4" name="直接连接符 3"/>
          <p:cNvCxnSpPr>
            <a:stCxn id="7" idx="0"/>
            <a:endCxn id="12" idx="4"/>
          </p:cNvCxnSpPr>
          <p:nvPr/>
        </p:nvCxnSpPr>
        <p:spPr bwMode="auto">
          <a:xfrm flipV="1">
            <a:off x="4572000" y="5445272"/>
            <a:ext cx="864056" cy="648072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/>
          <p:cNvCxnSpPr>
            <a:stCxn id="8" idx="0"/>
            <a:endCxn id="12" idx="4"/>
          </p:cNvCxnSpPr>
          <p:nvPr/>
        </p:nvCxnSpPr>
        <p:spPr bwMode="auto">
          <a:xfrm flipH="1" flipV="1">
            <a:off x="5436056" y="5445272"/>
            <a:ext cx="1008152" cy="648072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/>
              <p:cNvGraphicFramePr>
                <a:graphicFrameLocks noGrp="1"/>
              </p:cNvGraphicFramePr>
              <p:nvPr/>
            </p:nvGraphicFramePr>
            <p:xfrm>
              <a:off x="1224549" y="912723"/>
              <a:ext cx="6694902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1581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274184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a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b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c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𝒇𝒓𝒆𝒒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224549" y="912723"/>
              <a:ext cx="6694902" cy="74168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1581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274184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a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b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c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d</a:t>
                          </a:r>
                          <a:endParaRPr lang="en-US" altLang="zh-CN" sz="1800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e</a:t>
                          </a:r>
                          <a:endParaRPr lang="en-US" altLang="zh-CN" sz="1800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9836" r="-50218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椭圆 16"/>
          <p:cNvSpPr/>
          <p:nvPr/>
        </p:nvSpPr>
        <p:spPr bwMode="auto">
          <a:xfrm>
            <a:off x="1331640" y="4715213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n2/34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8" name="直接连接符 17"/>
          <p:cNvCxnSpPr>
            <a:endCxn id="17" idx="4"/>
          </p:cNvCxnSpPr>
          <p:nvPr/>
        </p:nvCxnSpPr>
        <p:spPr bwMode="auto">
          <a:xfrm flipV="1">
            <a:off x="827584" y="5435293"/>
            <a:ext cx="864056" cy="648072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>
            <a:endCxn id="17" idx="4"/>
          </p:cNvCxnSpPr>
          <p:nvPr/>
        </p:nvCxnSpPr>
        <p:spPr bwMode="auto">
          <a:xfrm flipH="1" flipV="1">
            <a:off x="1691640" y="5435293"/>
            <a:ext cx="1008152" cy="648072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椭圆 21"/>
          <p:cNvSpPr/>
          <p:nvPr/>
        </p:nvSpPr>
        <p:spPr bwMode="auto">
          <a:xfrm>
            <a:off x="3203848" y="3573064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n3/54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" name="直接连接符 2"/>
          <p:cNvCxnSpPr>
            <a:stCxn id="17" idx="7"/>
            <a:endCxn id="22" idx="4"/>
          </p:cNvCxnSpPr>
          <p:nvPr/>
        </p:nvCxnSpPr>
        <p:spPr bwMode="auto">
          <a:xfrm flipV="1">
            <a:off x="1946198" y="4293144"/>
            <a:ext cx="1617650" cy="527522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接连接符 10"/>
          <p:cNvCxnSpPr>
            <a:stCxn id="12" idx="1"/>
            <a:endCxn id="22" idx="4"/>
          </p:cNvCxnSpPr>
          <p:nvPr/>
        </p:nvCxnSpPr>
        <p:spPr bwMode="auto">
          <a:xfrm flipH="1" flipV="1">
            <a:off x="3563848" y="4293144"/>
            <a:ext cx="1617650" cy="537501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椭圆 22"/>
          <p:cNvSpPr/>
          <p:nvPr/>
        </p:nvSpPr>
        <p:spPr bwMode="auto">
          <a:xfrm>
            <a:off x="5991105" y="2492944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n4/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99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" name="直接连接符 9"/>
          <p:cNvCxnSpPr>
            <a:stCxn id="22" idx="7"/>
            <a:endCxn id="23" idx="4"/>
          </p:cNvCxnSpPr>
          <p:nvPr/>
        </p:nvCxnSpPr>
        <p:spPr bwMode="auto">
          <a:xfrm flipV="1">
            <a:off x="3818406" y="3213024"/>
            <a:ext cx="2532699" cy="465493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>
            <a:stCxn id="9" idx="0"/>
            <a:endCxn id="23" idx="4"/>
          </p:cNvCxnSpPr>
          <p:nvPr/>
        </p:nvCxnSpPr>
        <p:spPr bwMode="auto">
          <a:xfrm flipH="1" flipV="1">
            <a:off x="6351105" y="3213024"/>
            <a:ext cx="1965311" cy="2880320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3966423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395536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a/18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267744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b/16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139952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c/5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6012160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d/15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884368" y="6093344"/>
            <a:ext cx="864096" cy="432000"/>
          </a:xfrm>
          <a:prstGeom prst="rect">
            <a:avLst/>
          </a:prstGeom>
          <a:noFill/>
          <a:ln w="19050"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e/45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076056" y="4725192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n1/20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4" name="直接连接符 3"/>
          <p:cNvCxnSpPr>
            <a:stCxn id="7" idx="0"/>
            <a:endCxn id="12" idx="4"/>
          </p:cNvCxnSpPr>
          <p:nvPr/>
        </p:nvCxnSpPr>
        <p:spPr bwMode="auto">
          <a:xfrm flipV="1">
            <a:off x="4572000" y="5445272"/>
            <a:ext cx="864056" cy="648072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/>
          <p:cNvCxnSpPr>
            <a:stCxn id="8" idx="0"/>
            <a:endCxn id="12" idx="4"/>
          </p:cNvCxnSpPr>
          <p:nvPr/>
        </p:nvCxnSpPr>
        <p:spPr bwMode="auto">
          <a:xfrm flipH="1" flipV="1">
            <a:off x="5436056" y="5445272"/>
            <a:ext cx="1008152" cy="648072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/>
              <p:cNvGraphicFramePr>
                <a:graphicFrameLocks noGrp="1"/>
              </p:cNvGraphicFramePr>
              <p:nvPr/>
            </p:nvGraphicFramePr>
            <p:xfrm>
              <a:off x="1224549" y="912723"/>
              <a:ext cx="6694902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1581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274184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a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b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c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𝒇𝒓𝒆𝒒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𝒄𝒐𝒅𝒆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rgbClr val="0070C0"/>
                              </a:solidFill>
                            </a:rPr>
                            <a:t>000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rgbClr val="0070C0"/>
                              </a:solidFill>
                            </a:rPr>
                            <a:t>001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rgbClr val="0070C0"/>
                              </a:solidFill>
                            </a:rPr>
                            <a:t>010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rgbClr val="0070C0"/>
                              </a:solidFill>
                            </a:rPr>
                            <a:t>011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384299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677909"/>
                  </p:ext>
                </p:extLst>
              </p:nvPr>
            </p:nvGraphicFramePr>
            <p:xfrm>
              <a:off x="1224549" y="912723"/>
              <a:ext cx="6694902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1581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  <a:gridCol w="1115817">
                      <a:extLst>
                        <a:ext uri="{9D8B030D-6E8A-4147-A177-3AD203B41FA5}">
                          <a16:colId xmlns:a16="http://schemas.microsoft.com/office/drawing/2014/main" val="274184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a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b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c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d</a:t>
                          </a:r>
                          <a:endParaRPr lang="en-US" altLang="zh-CN" sz="1800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e</a:t>
                          </a:r>
                          <a:endParaRPr lang="en-US" altLang="zh-CN" sz="1800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06452" r="-502186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18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09836" r="-502186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rgbClr val="0070C0"/>
                              </a:solidFill>
                            </a:rPr>
                            <a:t>000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rgbClr val="0070C0"/>
                              </a:solidFill>
                            </a:rPr>
                            <a:t>001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rgbClr val="0070C0"/>
                              </a:solidFill>
                            </a:rPr>
                            <a:t>010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rgbClr val="0070C0"/>
                              </a:solidFill>
                            </a:rPr>
                            <a:t>011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384299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椭圆 16"/>
          <p:cNvSpPr/>
          <p:nvPr/>
        </p:nvSpPr>
        <p:spPr bwMode="auto">
          <a:xfrm>
            <a:off x="1331640" y="4715213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n2/34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8" name="直接连接符 17"/>
          <p:cNvCxnSpPr>
            <a:endCxn id="17" idx="4"/>
          </p:cNvCxnSpPr>
          <p:nvPr/>
        </p:nvCxnSpPr>
        <p:spPr bwMode="auto">
          <a:xfrm flipV="1">
            <a:off x="827584" y="5435293"/>
            <a:ext cx="864056" cy="648072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>
            <a:endCxn id="17" idx="4"/>
          </p:cNvCxnSpPr>
          <p:nvPr/>
        </p:nvCxnSpPr>
        <p:spPr bwMode="auto">
          <a:xfrm flipH="1" flipV="1">
            <a:off x="1691640" y="5435293"/>
            <a:ext cx="1008152" cy="648072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椭圆 21"/>
          <p:cNvSpPr/>
          <p:nvPr/>
        </p:nvSpPr>
        <p:spPr bwMode="auto">
          <a:xfrm>
            <a:off x="3203848" y="3573064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n3/54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" name="直接连接符 2"/>
          <p:cNvCxnSpPr>
            <a:stCxn id="17" idx="7"/>
            <a:endCxn id="22" idx="4"/>
          </p:cNvCxnSpPr>
          <p:nvPr/>
        </p:nvCxnSpPr>
        <p:spPr bwMode="auto">
          <a:xfrm flipV="1">
            <a:off x="1946198" y="4293144"/>
            <a:ext cx="1617650" cy="527522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接连接符 10"/>
          <p:cNvCxnSpPr>
            <a:stCxn id="12" idx="1"/>
            <a:endCxn id="22" idx="4"/>
          </p:cNvCxnSpPr>
          <p:nvPr/>
        </p:nvCxnSpPr>
        <p:spPr bwMode="auto">
          <a:xfrm flipH="1" flipV="1">
            <a:off x="3563848" y="4293144"/>
            <a:ext cx="1617650" cy="537501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椭圆 22"/>
          <p:cNvSpPr/>
          <p:nvPr/>
        </p:nvSpPr>
        <p:spPr bwMode="auto">
          <a:xfrm>
            <a:off x="5991105" y="2492944"/>
            <a:ext cx="720000" cy="72008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Arial Unicode MS" pitchFamily="50" charset="-127"/>
                <a:cs typeface="Arial Unicode MS" pitchFamily="50" charset="-127"/>
              </a:rPr>
              <a:t>n4/99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" name="直接连接符 9"/>
          <p:cNvCxnSpPr>
            <a:stCxn id="22" idx="7"/>
            <a:endCxn id="23" idx="4"/>
          </p:cNvCxnSpPr>
          <p:nvPr/>
        </p:nvCxnSpPr>
        <p:spPr bwMode="auto">
          <a:xfrm flipV="1">
            <a:off x="3818406" y="3213024"/>
            <a:ext cx="2532699" cy="465493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>
            <a:stCxn id="9" idx="0"/>
            <a:endCxn id="23" idx="4"/>
          </p:cNvCxnSpPr>
          <p:nvPr/>
        </p:nvCxnSpPr>
        <p:spPr bwMode="auto">
          <a:xfrm flipH="1" flipV="1">
            <a:off x="6351105" y="3213024"/>
            <a:ext cx="1965311" cy="2880320"/>
          </a:xfrm>
          <a:prstGeom prst="line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文本框 23"/>
          <p:cNvSpPr txBox="1"/>
          <p:nvPr/>
        </p:nvSpPr>
        <p:spPr>
          <a:xfrm>
            <a:off x="5494905" y="298593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zh-CN" altLang="en-US" sz="2000" b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690050" y="327707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88461" y="415679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zh-CN" altLang="en-US" sz="2000" b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175447" y="415679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89138" y="537321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zh-CN" altLang="en-US" sz="2000" b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061206" y="536919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774745" y="536919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zh-CN" altLang="en-US" sz="2000" b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746813" y="536518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b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58644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65000"/>
                  </a:schemeClr>
                </a:solidFill>
              </a:rPr>
              <a:t>Introduction to Part III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65000"/>
                  </a:schemeClr>
                </a:solidFill>
              </a:rPr>
              <a:t>Fractional Knapsack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A Greedy Algorithm and correctness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65000"/>
                  </a:schemeClr>
                </a:solidFill>
              </a:rPr>
              <a:t>Huffman Coding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A Greedy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Activity Selection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 Greedy Algorithm and correctness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Extended:</a:t>
            </a:r>
            <a:r>
              <a:rPr lang="zh-CN" altLang="en-US" sz="2600" dirty="0"/>
              <a:t> </a:t>
            </a:r>
            <a:r>
              <a:rPr lang="en-US" altLang="zh-CN" sz="2600" dirty="0"/>
              <a:t>Weighted</a:t>
            </a:r>
            <a:r>
              <a:rPr lang="zh-CN" altLang="en-US" sz="2600" dirty="0"/>
              <a:t> </a:t>
            </a:r>
            <a:r>
              <a:rPr lang="en-US" altLang="zh-CN" sz="2600" dirty="0"/>
              <a:t>Activity Selection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74411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Activity Selection Problem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39142FBE-C72E-4B14-92E2-4AEA62EC2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056" y="4293096"/>
            <a:ext cx="8229600" cy="2043102"/>
          </a:xfrm>
        </p:spPr>
        <p:txBody>
          <a:bodyPr/>
          <a:lstStyle/>
          <a:p>
            <a:r>
              <a:rPr lang="en-US" altLang="zh-CN" sz="2800" dirty="0"/>
              <a:t>Problem: get your money’s worth out of a festival</a:t>
            </a:r>
          </a:p>
          <a:p>
            <a:pPr lvl="1"/>
            <a:r>
              <a:rPr lang="en-US" altLang="zh-CN" sz="2400" dirty="0"/>
              <a:t>Buy a wristband that lets you take part in any activity</a:t>
            </a:r>
          </a:p>
          <a:p>
            <a:pPr lvl="1"/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F079E8-4CEB-4A3E-8204-6211D4331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43" y="1417492"/>
            <a:ext cx="5496692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0784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Activity Selection Problem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39142FBE-C72E-4B14-92E2-4AEA62EC2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056" y="4293096"/>
            <a:ext cx="8229600" cy="2043102"/>
          </a:xfrm>
        </p:spPr>
        <p:txBody>
          <a:bodyPr/>
          <a:lstStyle/>
          <a:p>
            <a:r>
              <a:rPr lang="en-US" altLang="zh-CN" sz="2800" dirty="0"/>
              <a:t>Problem: get your money’s worth out of a festival</a:t>
            </a:r>
          </a:p>
          <a:p>
            <a:pPr lvl="1"/>
            <a:r>
              <a:rPr lang="en-US" altLang="zh-CN" sz="2400" dirty="0"/>
              <a:t>Buy a wristband that lets you take part in any activity</a:t>
            </a:r>
          </a:p>
          <a:p>
            <a:pPr lvl="1"/>
            <a:r>
              <a:rPr lang="en-US" altLang="zh-CN" sz="2400" dirty="0"/>
              <a:t>Lots of activities, each starting and ending at different times</a:t>
            </a:r>
          </a:p>
          <a:p>
            <a:pPr marL="0" indent="0">
              <a:buNone/>
            </a:pPr>
            <a:r>
              <a:rPr lang="en-US" altLang="zh-CN" sz="2400" dirty="0"/>
              <a:t>	</a:t>
            </a:r>
            <a:endParaRPr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5DD87F4-5D2B-4BDA-89B9-36BFE1072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43" y="1417492"/>
            <a:ext cx="5496692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5042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Activity Selection Problem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39142FBE-C72E-4B14-92E2-4AEA62EC2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056" y="4293096"/>
            <a:ext cx="8229600" cy="2043102"/>
          </a:xfrm>
        </p:spPr>
        <p:txBody>
          <a:bodyPr/>
          <a:lstStyle/>
          <a:p>
            <a:r>
              <a:rPr lang="en-US" altLang="zh-CN" sz="2800" dirty="0"/>
              <a:t>Problem: get your money’s worth out of a festival</a:t>
            </a:r>
          </a:p>
          <a:p>
            <a:pPr lvl="1"/>
            <a:r>
              <a:rPr lang="en-US" altLang="zh-CN" sz="2400" dirty="0"/>
              <a:t>Buy a wristband that lets you take part in any activity</a:t>
            </a:r>
          </a:p>
          <a:p>
            <a:pPr lvl="1"/>
            <a:r>
              <a:rPr lang="en-US" altLang="zh-CN" sz="2400" dirty="0"/>
              <a:t>Lots of activities, each starting and ending at different times</a:t>
            </a:r>
          </a:p>
          <a:p>
            <a:pPr lvl="1"/>
            <a:r>
              <a:rPr lang="en-US" altLang="zh-CN" sz="2400" dirty="0"/>
              <a:t>Your goal: take part in as many activities as possible</a:t>
            </a:r>
          </a:p>
          <a:p>
            <a:pPr marL="0" indent="0">
              <a:buNone/>
            </a:pPr>
            <a:r>
              <a:rPr lang="en-US" altLang="zh-CN" sz="2400" dirty="0"/>
              <a:t>	</a:t>
            </a:r>
            <a:endParaRPr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5DD87F4-5D2B-4BDA-89B9-36BFE1072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43" y="1417492"/>
            <a:ext cx="5496692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390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Activity Selection Problem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39142FBE-C72E-4B14-92E2-4AEA62EC2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056" y="4293096"/>
            <a:ext cx="8229600" cy="2043102"/>
          </a:xfrm>
        </p:spPr>
        <p:txBody>
          <a:bodyPr/>
          <a:lstStyle/>
          <a:p>
            <a:r>
              <a:rPr lang="en-US" altLang="zh-CN" sz="2800" dirty="0"/>
              <a:t>Problem: get your money’s worth out of a festival</a:t>
            </a:r>
          </a:p>
          <a:p>
            <a:pPr lvl="1"/>
            <a:r>
              <a:rPr lang="en-US" altLang="zh-CN" sz="2400" dirty="0"/>
              <a:t>Buy a wristband that lets you take part in any activity</a:t>
            </a:r>
          </a:p>
          <a:p>
            <a:pPr lvl="1"/>
            <a:r>
              <a:rPr lang="en-US" altLang="zh-CN" sz="2400" dirty="0"/>
              <a:t>Lots of activities, each starting and ending at different times</a:t>
            </a:r>
          </a:p>
          <a:p>
            <a:pPr lvl="1"/>
            <a:r>
              <a:rPr lang="en-US" altLang="zh-CN" sz="2400" dirty="0"/>
              <a:t>Your goal: take part in as many activities as possible</a:t>
            </a:r>
          </a:p>
          <a:p>
            <a:pPr marL="0" indent="0">
              <a:buNone/>
            </a:pPr>
            <a:r>
              <a:rPr lang="en-US" altLang="zh-CN" sz="2400" dirty="0"/>
              <a:t>	</a:t>
            </a:r>
            <a:endParaRPr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5DD87F4-5D2B-4BDA-89B9-36BFE1072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43" y="1417492"/>
            <a:ext cx="5496692" cy="2438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15E48A-A8D9-42EE-A2BC-97E380D699AC}"/>
                  </a:ext>
                </a:extLst>
              </p:cNvPr>
              <p:cNvSpPr txBox="1"/>
              <p:nvPr/>
            </p:nvSpPr>
            <p:spPr>
              <a:xfrm>
                <a:off x="5679924" y="1772816"/>
                <a:ext cx="319696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Some optimal solutions: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altLang="zh-CN" sz="24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endParaRPr lang="en-US" altLang="zh-CN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15E48A-A8D9-42EE-A2BC-97E380D69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924" y="1772816"/>
                <a:ext cx="3196965" cy="1200329"/>
              </a:xfrm>
              <a:prstGeom prst="rect">
                <a:avLst/>
              </a:prstGeom>
              <a:blipFill>
                <a:blip r:embed="rId3"/>
                <a:stretch>
                  <a:fillRect l="-3053" t="-4061" r="-17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5E8E042-088D-490C-B2D4-B5FCB14838AE}"/>
              </a:ext>
            </a:extLst>
          </p:cNvPr>
          <p:cNvCxnSpPr/>
          <p:nvPr/>
        </p:nvCxnSpPr>
        <p:spPr bwMode="auto">
          <a:xfrm>
            <a:off x="683568" y="1705977"/>
            <a:ext cx="1008112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4749D53-5AD5-4CDF-BED2-727DC285AFF4}"/>
              </a:ext>
            </a:extLst>
          </p:cNvPr>
          <p:cNvCxnSpPr>
            <a:cxnSpLocks/>
          </p:cNvCxnSpPr>
          <p:nvPr/>
        </p:nvCxnSpPr>
        <p:spPr bwMode="auto">
          <a:xfrm>
            <a:off x="2005112" y="2607196"/>
            <a:ext cx="648072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87763DF-D093-4E2A-8E2A-20DE9FEC64D3}"/>
              </a:ext>
            </a:extLst>
          </p:cNvPr>
          <p:cNvCxnSpPr/>
          <p:nvPr/>
        </p:nvCxnSpPr>
        <p:spPr bwMode="auto">
          <a:xfrm>
            <a:off x="2976101" y="2121133"/>
            <a:ext cx="1008112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4AAC8B9-AAE4-4D6D-A960-163F32DE3B36}"/>
              </a:ext>
            </a:extLst>
          </p:cNvPr>
          <p:cNvCxnSpPr>
            <a:cxnSpLocks/>
          </p:cNvCxnSpPr>
          <p:nvPr/>
        </p:nvCxnSpPr>
        <p:spPr bwMode="auto">
          <a:xfrm>
            <a:off x="4283968" y="3078652"/>
            <a:ext cx="1296144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7309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Activity Selection Problem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39142FBE-C72E-4B14-92E2-4AEA62EC2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056" y="4293096"/>
            <a:ext cx="8229600" cy="2043102"/>
          </a:xfrm>
        </p:spPr>
        <p:txBody>
          <a:bodyPr/>
          <a:lstStyle/>
          <a:p>
            <a:r>
              <a:rPr lang="en-US" altLang="zh-CN" sz="2800" dirty="0"/>
              <a:t>Problem: get your money’s worth out of a festival</a:t>
            </a:r>
          </a:p>
          <a:p>
            <a:pPr lvl="1"/>
            <a:r>
              <a:rPr lang="en-US" altLang="zh-CN" sz="2400" dirty="0"/>
              <a:t>Buy a wristband that lets you take part in any activity</a:t>
            </a:r>
          </a:p>
          <a:p>
            <a:pPr lvl="1"/>
            <a:r>
              <a:rPr lang="en-US" altLang="zh-CN" sz="2400" dirty="0"/>
              <a:t>Lots of activities, each starting and ending at different times</a:t>
            </a:r>
          </a:p>
          <a:p>
            <a:pPr lvl="1"/>
            <a:r>
              <a:rPr lang="en-US" altLang="zh-CN" sz="2400" dirty="0"/>
              <a:t>Your goal: take part in as many activities as possible</a:t>
            </a:r>
          </a:p>
          <a:p>
            <a:pPr marL="0" indent="0">
              <a:buNone/>
            </a:pPr>
            <a:r>
              <a:rPr lang="en-US" altLang="zh-CN" sz="2400" dirty="0"/>
              <a:t>	</a:t>
            </a:r>
            <a:endParaRPr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5DD87F4-5D2B-4BDA-89B9-36BFE1072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43" y="1417492"/>
            <a:ext cx="5496692" cy="2438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15E48A-A8D9-42EE-A2BC-97E380D699AC}"/>
                  </a:ext>
                </a:extLst>
              </p:cNvPr>
              <p:cNvSpPr txBox="1"/>
              <p:nvPr/>
            </p:nvSpPr>
            <p:spPr>
              <a:xfrm>
                <a:off x="5679924" y="1772816"/>
                <a:ext cx="319696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Some optimal solutions: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altLang="zh-CN" sz="24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sub>
                    </m:sSub>
                    <m:r>
                      <a:rPr lang="en-US" altLang="zh-CN" sz="2400" b="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9</m:t>
                        </m:r>
                      </m:sub>
                    </m:sSub>
                    <m:r>
                      <a:rPr lang="en-US" altLang="zh-CN" sz="2400" b="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altLang="zh-CN" sz="24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15E48A-A8D9-42EE-A2BC-97E380D69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924" y="1772816"/>
                <a:ext cx="3196965" cy="1200329"/>
              </a:xfrm>
              <a:prstGeom prst="rect">
                <a:avLst/>
              </a:prstGeom>
              <a:blipFill>
                <a:blip r:embed="rId3"/>
                <a:stretch>
                  <a:fillRect l="-3053" t="-4061" r="-17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F1A562D-7ECB-4436-B210-1867D6423B24}"/>
              </a:ext>
            </a:extLst>
          </p:cNvPr>
          <p:cNvCxnSpPr>
            <a:cxnSpLocks/>
          </p:cNvCxnSpPr>
          <p:nvPr/>
        </p:nvCxnSpPr>
        <p:spPr bwMode="auto">
          <a:xfrm>
            <a:off x="1345033" y="1941948"/>
            <a:ext cx="684000" cy="0"/>
          </a:xfrm>
          <a:prstGeom prst="line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D8E3FD4-998E-4138-B420-346AF84564EF}"/>
              </a:ext>
            </a:extLst>
          </p:cNvPr>
          <p:cNvCxnSpPr>
            <a:cxnSpLocks/>
          </p:cNvCxnSpPr>
          <p:nvPr/>
        </p:nvCxnSpPr>
        <p:spPr bwMode="auto">
          <a:xfrm>
            <a:off x="1993864" y="2601743"/>
            <a:ext cx="684000" cy="0"/>
          </a:xfrm>
          <a:prstGeom prst="line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2B4A28B-2DF6-419A-9067-C304305FF413}"/>
              </a:ext>
            </a:extLst>
          </p:cNvPr>
          <p:cNvCxnSpPr>
            <a:cxnSpLocks/>
          </p:cNvCxnSpPr>
          <p:nvPr/>
        </p:nvCxnSpPr>
        <p:spPr bwMode="auto">
          <a:xfrm>
            <a:off x="2987824" y="2432611"/>
            <a:ext cx="1296144" cy="0"/>
          </a:xfrm>
          <a:prstGeom prst="line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AEC34E2-06AB-4480-9454-4124AC29A6CD}"/>
              </a:ext>
            </a:extLst>
          </p:cNvPr>
          <p:cNvCxnSpPr>
            <a:cxnSpLocks/>
          </p:cNvCxnSpPr>
          <p:nvPr/>
        </p:nvCxnSpPr>
        <p:spPr bwMode="auto">
          <a:xfrm>
            <a:off x="4283968" y="3080683"/>
            <a:ext cx="1332000" cy="0"/>
          </a:xfrm>
          <a:prstGeom prst="line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68390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Activity Selection Problem : Formal Definition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1">
                <a:extLst>
                  <a:ext uri="{FF2B5EF4-FFF2-40B4-BE49-F238E27FC236}">
                    <a16:creationId xmlns:a16="http://schemas.microsoft.com/office/drawing/2014/main" id="{5CCDCF52-214C-4E1A-A9BC-DAAC6903C4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5761038"/>
              </a:xfrm>
            </p:spPr>
            <p:txBody>
              <a:bodyPr/>
              <a:lstStyle/>
              <a:p>
                <a:r>
                  <a:rPr lang="en-US" altLang="zh-CN" sz="2400" dirty="0"/>
                  <a:t>Given a set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/>
                  <a:t> of activities, such that each activity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 has a start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and a finishing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: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344487" lvl="1" indent="0">
                  <a:buNone/>
                </a:pPr>
                <a:endParaRPr lang="en-US" altLang="zh-CN" sz="2000" b="0" dirty="0"/>
              </a:p>
              <a:p>
                <a:pPr marL="344487" lvl="1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13" name="内容占位符 1">
                <a:extLst>
                  <a:ext uri="{FF2B5EF4-FFF2-40B4-BE49-F238E27FC236}">
                    <a16:creationId xmlns:a16="http://schemas.microsoft.com/office/drawing/2014/main" id="{5CCDCF52-214C-4E1A-A9BC-DAAC6903C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5761038"/>
              </a:xfrm>
              <a:blipFill>
                <a:blip r:embed="rId2"/>
                <a:stretch>
                  <a:fillRect l="-296" t="-84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CDDED07D-56D3-47FF-A280-25AC075628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67646" y="1916832"/>
              <a:ext cx="6408708" cy="129614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0" smtClean="0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8454134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CDDED07D-56D3-47FF-A280-25AC075628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2972064"/>
                  </p:ext>
                </p:extLst>
              </p:nvPr>
            </p:nvGraphicFramePr>
            <p:xfrm>
              <a:off x="1367646" y="1916832"/>
              <a:ext cx="6408708" cy="129614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634" r="-1096591" b="-2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8454134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4167" r="-1096591" b="-11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7042" r="-1096591" b="-16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89586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Greedy Solution for Fractional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Calculate the value-per-pound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dirty="0"/>
                  <a:t> for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= 1, 2, …, n.</a:t>
                </a:r>
              </a:p>
              <a:p>
                <a:r>
                  <a:rPr lang="en-US" altLang="zh-CN" sz="2400" dirty="0"/>
                  <a:t>Sort the items by 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. Let the sorted item sequence be 1, 2, …,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, …, n, and the corresponding value-per-pound and weight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 respectively.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435850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Activity Selection Problem : Formal Definition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160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1">
                <a:extLst>
                  <a:ext uri="{FF2B5EF4-FFF2-40B4-BE49-F238E27FC236}">
                    <a16:creationId xmlns:a16="http://schemas.microsoft.com/office/drawing/2014/main" id="{5CCDCF52-214C-4E1A-A9BC-DAAC6903C4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5761038"/>
              </a:xfrm>
            </p:spPr>
            <p:txBody>
              <a:bodyPr/>
              <a:lstStyle/>
              <a:p>
                <a:r>
                  <a:rPr lang="en-US" altLang="zh-CN" sz="2400" dirty="0"/>
                  <a:t>Given a set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/>
                  <a:t> of activities, such that each activity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 has a start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and a finishing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: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Goal: we want to select the largest number of activities that do not overlap.</a:t>
                </a:r>
              </a:p>
              <a:p>
                <a:endParaRPr lang="en-US" altLang="zh-CN" sz="2400" dirty="0"/>
              </a:p>
              <a:p>
                <a:pPr marL="344487" lvl="1" indent="0">
                  <a:buNone/>
                </a:pPr>
                <a:endParaRPr lang="en-US" altLang="zh-CN" sz="2000" b="0" dirty="0"/>
              </a:p>
              <a:p>
                <a:pPr marL="344487" lvl="1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13" name="内容占位符 1">
                <a:extLst>
                  <a:ext uri="{FF2B5EF4-FFF2-40B4-BE49-F238E27FC236}">
                    <a16:creationId xmlns:a16="http://schemas.microsoft.com/office/drawing/2014/main" id="{5CCDCF52-214C-4E1A-A9BC-DAAC6903C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5761038"/>
              </a:xfrm>
              <a:blipFill>
                <a:blip r:embed="rId2"/>
                <a:stretch>
                  <a:fillRect l="-296" t="-84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CDDED07D-56D3-47FF-A280-25AC075628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67646" y="1916832"/>
              <a:ext cx="6408708" cy="129614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0" smtClean="0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8454134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CDDED07D-56D3-47FF-A280-25AC075628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6529256"/>
                  </p:ext>
                </p:extLst>
              </p:nvPr>
            </p:nvGraphicFramePr>
            <p:xfrm>
              <a:off x="1367646" y="1916832"/>
              <a:ext cx="6408708" cy="129614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634" r="-1096591" b="-2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8454134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4167" r="-1096591" b="-11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7042" r="-1096591" b="-16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383226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Activity Selection Problem : Formal Definition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161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1">
                <a:extLst>
                  <a:ext uri="{FF2B5EF4-FFF2-40B4-BE49-F238E27FC236}">
                    <a16:creationId xmlns:a16="http://schemas.microsoft.com/office/drawing/2014/main" id="{5CCDCF52-214C-4E1A-A9BC-DAAC6903C4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5761038"/>
              </a:xfrm>
            </p:spPr>
            <p:txBody>
              <a:bodyPr/>
              <a:lstStyle/>
              <a:p>
                <a:r>
                  <a:rPr lang="en-US" altLang="zh-CN" sz="2400" dirty="0"/>
                  <a:t>Given a set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/>
                  <a:t> of activities, such that each activity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 has a start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and a finishing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: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Goal: we want to select the largest number of activities that do not overlap.</a:t>
                </a:r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That is, find a subset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400" dirty="0"/>
                  <a:t> 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such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     </a:t>
                </a:r>
                <a:endParaRPr lang="en-US" altLang="zh-CN" sz="2000" b="0" dirty="0"/>
              </a:p>
              <a:p>
                <a:pPr marL="344487" lvl="1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13" name="内容占位符 1">
                <a:extLst>
                  <a:ext uri="{FF2B5EF4-FFF2-40B4-BE49-F238E27FC236}">
                    <a16:creationId xmlns:a16="http://schemas.microsoft.com/office/drawing/2014/main" id="{5CCDCF52-214C-4E1A-A9BC-DAAC6903C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5761038"/>
              </a:xfrm>
              <a:blipFill>
                <a:blip r:embed="rId2"/>
                <a:stretch>
                  <a:fillRect l="-296" t="-84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CDDED07D-56D3-47FF-A280-25AC075628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67646" y="1916832"/>
              <a:ext cx="6408708" cy="129614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0" smtClean="0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8454134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CDDED07D-56D3-47FF-A280-25AC075628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6850193"/>
                  </p:ext>
                </p:extLst>
              </p:nvPr>
            </p:nvGraphicFramePr>
            <p:xfrm>
              <a:off x="1367646" y="1916832"/>
              <a:ext cx="6408708" cy="129614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634" r="-1096591" b="-2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8454134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4167" r="-1096591" b="-11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7042" r="-1096591" b="-16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8850805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Activity Selection Problem : Formal Definition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162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1">
                <a:extLst>
                  <a:ext uri="{FF2B5EF4-FFF2-40B4-BE49-F238E27FC236}">
                    <a16:creationId xmlns:a16="http://schemas.microsoft.com/office/drawing/2014/main" id="{5CCDCF52-214C-4E1A-A9BC-DAAC6903C4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5761038"/>
              </a:xfrm>
            </p:spPr>
            <p:txBody>
              <a:bodyPr/>
              <a:lstStyle/>
              <a:p>
                <a:r>
                  <a:rPr lang="en-US" altLang="zh-CN" sz="2400" dirty="0"/>
                  <a:t>Given a set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/>
                  <a:t> of activities, such that each activity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 has a start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and a finishing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Goal: we want to select the largest number of activities that do not overlap.</a:t>
                </a:r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That is, find a subset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400" dirty="0"/>
                  <a:t> 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such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     and the cardinality of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sz="2400" dirty="0"/>
                  <a:t>, is maximized.</a:t>
                </a:r>
              </a:p>
              <a:p>
                <a:pPr marL="344487" lvl="1" indent="0">
                  <a:buNone/>
                </a:pPr>
                <a:endParaRPr lang="en-US" altLang="zh-CN" sz="2000" b="0" dirty="0"/>
              </a:p>
              <a:p>
                <a:pPr marL="344487" lvl="1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13" name="内容占位符 1">
                <a:extLst>
                  <a:ext uri="{FF2B5EF4-FFF2-40B4-BE49-F238E27FC236}">
                    <a16:creationId xmlns:a16="http://schemas.microsoft.com/office/drawing/2014/main" id="{5CCDCF52-214C-4E1A-A9BC-DAAC6903C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5761038"/>
              </a:xfrm>
              <a:blipFill>
                <a:blip r:embed="rId2"/>
                <a:stretch>
                  <a:fillRect l="-296" t="-84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CDDED07D-56D3-47FF-A280-25AC075628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67646" y="1916832"/>
              <a:ext cx="6408708" cy="129614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0" smtClean="0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8454134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CDDED07D-56D3-47FF-A280-25AC075628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6850193"/>
                  </p:ext>
                </p:extLst>
              </p:nvPr>
            </p:nvGraphicFramePr>
            <p:xfrm>
              <a:off x="1367646" y="1916832"/>
              <a:ext cx="6408708" cy="129614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634" r="-1096591" b="-2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8454134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4167" r="-1096591" b="-11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7042" r="-1096591" b="-16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70560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65000"/>
                  </a:schemeClr>
                </a:solidFill>
              </a:rPr>
              <a:t>Introduction to Part III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65000"/>
                  </a:schemeClr>
                </a:solidFill>
              </a:rPr>
              <a:t>Fractional Knapsack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A Greedy Algorithm and correctness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65000"/>
                  </a:schemeClr>
                </a:solidFill>
              </a:rPr>
              <a:t>Huffman Coding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A Greedy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Activity Selection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A Greedy Algorithm and correctness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Extended:</a:t>
            </a:r>
            <a:r>
              <a:rPr lang="zh-CN" altLang="en-US" sz="2600" dirty="0"/>
              <a:t> </a:t>
            </a:r>
            <a:r>
              <a:rPr lang="en-US" altLang="zh-CN" sz="2600" dirty="0"/>
              <a:t>Weighted</a:t>
            </a:r>
            <a:r>
              <a:rPr lang="zh-CN" altLang="en-US" sz="2600" dirty="0"/>
              <a:t> </a:t>
            </a:r>
            <a:r>
              <a:rPr lang="en-US" altLang="zh-CN" sz="2600" dirty="0"/>
              <a:t>Activity Selection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5540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Concept of Greedy Algorithms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411760" y="1124744"/>
            <a:ext cx="1440160" cy="8640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174FF4C5-8A95-433D-BC86-F67B5512D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050"/>
            <a:ext cx="8229600" cy="5761038"/>
          </a:xfrm>
        </p:spPr>
        <p:txBody>
          <a:bodyPr/>
          <a:lstStyle/>
          <a:p>
            <a:r>
              <a:rPr lang="en-US" altLang="zh-CN" sz="2400" b="0" dirty="0"/>
              <a:t>Mak</a:t>
            </a:r>
            <a:r>
              <a:rPr lang="en-US" altLang="zh-CN" sz="2400" dirty="0"/>
              <a:t>ing a locally optimal choice can sometimes lead to a globally optimal solution.</a:t>
            </a:r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2529907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Concept of Greedy Algorithms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411760" y="1124744"/>
            <a:ext cx="1440160" cy="8640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174FF4C5-8A95-433D-BC86-F67B5512D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050"/>
            <a:ext cx="8229600" cy="5761038"/>
          </a:xfrm>
        </p:spPr>
        <p:txBody>
          <a:bodyPr/>
          <a:lstStyle/>
          <a:p>
            <a:r>
              <a:rPr lang="en-US" altLang="zh-CN" sz="2400" b="0" dirty="0"/>
              <a:t>Mak</a:t>
            </a:r>
            <a:r>
              <a:rPr lang="en-US" altLang="zh-CN" sz="2400" dirty="0"/>
              <a:t>ing a locally optimal choice can sometimes lead to a globally optimal solution.</a:t>
            </a:r>
          </a:p>
          <a:p>
            <a:pPr lvl="1"/>
            <a:r>
              <a:rPr lang="en-US" altLang="zh-CN" sz="2000" dirty="0"/>
              <a:t>This choice depends on choices made </a:t>
            </a:r>
            <a:r>
              <a:rPr lang="en-US" altLang="zh-CN" sz="2000" dirty="0">
                <a:solidFill>
                  <a:srgbClr val="00B0F0"/>
                </a:solidFill>
              </a:rPr>
              <a:t>so far</a:t>
            </a:r>
            <a:r>
              <a:rPr lang="en-US" altLang="zh-CN" sz="2000" dirty="0"/>
              <a:t>, but not on choices to be made </a:t>
            </a:r>
            <a:r>
              <a:rPr lang="en-US" altLang="zh-CN" sz="2000" dirty="0">
                <a:solidFill>
                  <a:srgbClr val="00B0F0"/>
                </a:solidFill>
              </a:rPr>
              <a:t>in the future.</a:t>
            </a:r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908938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Concept of Greedy Algorithms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411760" y="1124744"/>
            <a:ext cx="1440160" cy="8640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174FF4C5-8A95-433D-BC86-F67B5512D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050"/>
            <a:ext cx="8229600" cy="5761038"/>
          </a:xfrm>
        </p:spPr>
        <p:txBody>
          <a:bodyPr/>
          <a:lstStyle/>
          <a:p>
            <a:r>
              <a:rPr lang="en-US" altLang="zh-CN" sz="2400" b="0" dirty="0"/>
              <a:t>Mak</a:t>
            </a:r>
            <a:r>
              <a:rPr lang="en-US" altLang="zh-CN" sz="2400" dirty="0"/>
              <a:t>ing a locally optimal choice can sometimes lead to a globally optimal solution.</a:t>
            </a:r>
          </a:p>
          <a:p>
            <a:pPr lvl="1"/>
            <a:r>
              <a:rPr lang="en-US" altLang="zh-CN" sz="2000" dirty="0"/>
              <a:t>This choice depends on choices made so far, but not on choices to be made in the future.</a:t>
            </a:r>
          </a:p>
          <a:p>
            <a:r>
              <a:rPr lang="en-US" altLang="zh-CN" sz="2400" b="0" dirty="0"/>
              <a:t>In the ac</a:t>
            </a:r>
            <a:r>
              <a:rPr lang="en-US" altLang="zh-CN" sz="2400" dirty="0"/>
              <a:t>tivity selection problem, which activity would you select first?</a:t>
            </a:r>
          </a:p>
          <a:p>
            <a:pPr marL="344487" lvl="1" indent="0">
              <a:buNone/>
            </a:pPr>
            <a:endParaRPr lang="en-US" altLang="zh-CN" sz="3200" dirty="0"/>
          </a:p>
          <a:p>
            <a:pPr marL="0" indent="0">
              <a:buNone/>
            </a:pPr>
            <a:endParaRPr lang="zh-CN" altLang="en-US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36614B6-D7CB-48B1-9DF3-E3C1E9957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4456097"/>
            <a:ext cx="5496692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6243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Concept of Greedy Algorithms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411760" y="1124744"/>
            <a:ext cx="1440160" cy="8640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174FF4C5-8A95-433D-BC86-F67B5512D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050"/>
            <a:ext cx="8229600" cy="5761038"/>
          </a:xfrm>
        </p:spPr>
        <p:txBody>
          <a:bodyPr/>
          <a:lstStyle/>
          <a:p>
            <a:r>
              <a:rPr lang="en-US" altLang="zh-CN" sz="2400" b="0" dirty="0"/>
              <a:t>Mak</a:t>
            </a:r>
            <a:r>
              <a:rPr lang="en-US" altLang="zh-CN" sz="2400" dirty="0"/>
              <a:t>ing a locally optimal choice can sometimes lead to a globally optimal solution.</a:t>
            </a:r>
          </a:p>
          <a:p>
            <a:pPr lvl="1"/>
            <a:r>
              <a:rPr lang="en-US" altLang="zh-CN" sz="2000" dirty="0"/>
              <a:t>This choice depends on choices made so far, but not on choices to be made in the future.</a:t>
            </a:r>
          </a:p>
          <a:p>
            <a:r>
              <a:rPr lang="en-US" altLang="zh-CN" sz="2400" b="0" dirty="0"/>
              <a:t>In the ac</a:t>
            </a:r>
            <a:r>
              <a:rPr lang="en-US" altLang="zh-CN" sz="2400" dirty="0"/>
              <a:t>tivity selection problem, which activity would you select first?</a:t>
            </a:r>
          </a:p>
          <a:p>
            <a:pPr lvl="1"/>
            <a:r>
              <a:rPr lang="en-US" altLang="zh-CN" sz="2400" b="0" dirty="0">
                <a:solidFill>
                  <a:srgbClr val="C00000"/>
                </a:solidFill>
              </a:rPr>
              <a:t>The shortest activity?</a:t>
            </a:r>
          </a:p>
          <a:p>
            <a:pPr lvl="1"/>
            <a:r>
              <a:rPr lang="en-US" altLang="zh-CN" sz="2400" dirty="0">
                <a:solidFill>
                  <a:srgbClr val="3333CC"/>
                </a:solidFill>
              </a:rPr>
              <a:t>The one that starts at the earliest time?</a:t>
            </a:r>
          </a:p>
          <a:p>
            <a:pPr lvl="1"/>
            <a:r>
              <a:rPr lang="en-US" altLang="zh-CN" sz="2400" b="0" dirty="0">
                <a:solidFill>
                  <a:srgbClr val="33CC33"/>
                </a:solidFill>
              </a:rPr>
              <a:t>The one that finishes at the earliest time?</a:t>
            </a:r>
          </a:p>
          <a:p>
            <a:pPr marL="344487" lvl="1" indent="0">
              <a:buNone/>
            </a:pPr>
            <a:endParaRPr lang="en-US" altLang="zh-CN" sz="3200" dirty="0"/>
          </a:p>
          <a:p>
            <a:pPr marL="0" indent="0">
              <a:buNone/>
            </a:pPr>
            <a:endParaRPr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D25B2A-2E47-4BB7-9F89-7F1F65B34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30" y="4416266"/>
            <a:ext cx="5811061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1282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Comparison of Different Greedy Strategies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C0AFA7D2-627F-4251-B3DF-D1DD00F3D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050"/>
            <a:ext cx="8229600" cy="903600"/>
          </a:xfrm>
        </p:spPr>
        <p:txBody>
          <a:bodyPr/>
          <a:lstStyle/>
          <a:p>
            <a:r>
              <a:rPr lang="en-US" altLang="zh-CN" sz="2400" dirty="0">
                <a:solidFill>
                  <a:srgbClr val="C00000"/>
                </a:solidFill>
              </a:rPr>
              <a:t>The shortest activity first?</a:t>
            </a:r>
          </a:p>
          <a:p>
            <a:pPr lvl="1"/>
            <a:r>
              <a:rPr lang="en-US" altLang="zh-CN" sz="2400" dirty="0"/>
              <a:t>Counterexample for shortest activity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85E5B8D-BBEA-4A37-9FC0-8045F632444D}"/>
              </a:ext>
            </a:extLst>
          </p:cNvPr>
          <p:cNvGrpSpPr/>
          <p:nvPr/>
        </p:nvGrpSpPr>
        <p:grpSpPr>
          <a:xfrm>
            <a:off x="2930744" y="2065266"/>
            <a:ext cx="4737600" cy="3634610"/>
            <a:chOff x="1922632" y="2065266"/>
            <a:chExt cx="4737600" cy="363461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77B1B4E7-6E28-49A1-A01D-98ED6A127645}"/>
                </a:ext>
              </a:extLst>
            </p:cNvPr>
            <p:cNvGrpSpPr/>
            <p:nvPr/>
          </p:nvGrpSpPr>
          <p:grpSpPr>
            <a:xfrm>
              <a:off x="1922748" y="2065266"/>
              <a:ext cx="4737368" cy="787670"/>
              <a:chOff x="2339752" y="1984422"/>
              <a:chExt cx="4737368" cy="787670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8A83787-7EC6-49FB-84B3-8CEE325E10AD}"/>
                  </a:ext>
                </a:extLst>
              </p:cNvPr>
              <p:cNvSpPr/>
              <p:nvPr/>
            </p:nvSpPr>
            <p:spPr bwMode="auto">
              <a:xfrm>
                <a:off x="2339752" y="1984422"/>
                <a:ext cx="2232248" cy="288032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E10E0D2-CF56-49A1-9173-968F09535E23}"/>
                  </a:ext>
                </a:extLst>
              </p:cNvPr>
              <p:cNvSpPr/>
              <p:nvPr/>
            </p:nvSpPr>
            <p:spPr bwMode="auto">
              <a:xfrm>
                <a:off x="4844872" y="1984422"/>
                <a:ext cx="2232248" cy="288032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02011F0-84E4-472E-9D04-A3550BC6BAB7}"/>
                  </a:ext>
                </a:extLst>
              </p:cNvPr>
              <p:cNvSpPr/>
              <p:nvPr/>
            </p:nvSpPr>
            <p:spPr bwMode="auto">
              <a:xfrm>
                <a:off x="3980892" y="2492896"/>
                <a:ext cx="1440160" cy="279196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Arial" charset="0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BD80E3E5-0DB6-4032-961B-B1EE57DA5A65}"/>
                </a:ext>
              </a:extLst>
            </p:cNvPr>
            <p:cNvGrpSpPr/>
            <p:nvPr/>
          </p:nvGrpSpPr>
          <p:grpSpPr>
            <a:xfrm>
              <a:off x="1922632" y="4903370"/>
              <a:ext cx="4737600" cy="796506"/>
              <a:chOff x="1763688" y="4345805"/>
              <a:chExt cx="6048312" cy="796506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FB52BD4-67C1-413B-8161-39C29C085467}"/>
                  </a:ext>
                </a:extLst>
              </p:cNvPr>
              <p:cNvSpPr/>
              <p:nvPr/>
            </p:nvSpPr>
            <p:spPr bwMode="auto">
              <a:xfrm>
                <a:off x="1923462" y="4345805"/>
                <a:ext cx="2648539" cy="288032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1D3D71D-022F-4607-B425-BBA05333057B}"/>
                  </a:ext>
                </a:extLst>
              </p:cNvPr>
              <p:cNvSpPr/>
              <p:nvPr/>
            </p:nvSpPr>
            <p:spPr bwMode="auto">
              <a:xfrm>
                <a:off x="4844872" y="4345805"/>
                <a:ext cx="2691338" cy="288032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D375EDB-E4B5-464D-9C4B-B42F69814490}"/>
                  </a:ext>
                </a:extLst>
              </p:cNvPr>
              <p:cNvSpPr/>
              <p:nvPr/>
            </p:nvSpPr>
            <p:spPr bwMode="auto">
              <a:xfrm>
                <a:off x="1763688" y="4854279"/>
                <a:ext cx="6048312" cy="288032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Arial" charset="0"/>
                </a:endParaRPr>
              </a:p>
            </p:txBody>
          </p:sp>
        </p:grp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3FDA6CC-F611-4B1A-8D6E-7CF6AC5A5356}"/>
              </a:ext>
            </a:extLst>
          </p:cNvPr>
          <p:cNvSpPr/>
          <p:nvPr/>
        </p:nvSpPr>
        <p:spPr>
          <a:xfrm>
            <a:off x="457200" y="3744892"/>
            <a:ext cx="8229600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eaLnBrk="0" hangingPunct="0">
              <a:spcBef>
                <a:spcPct val="20000"/>
              </a:spcBef>
              <a:buClr>
                <a:srgbClr val="660033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400" b="0" kern="0" dirty="0">
                <a:solidFill>
                  <a:srgbClr val="33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activity with earliest start time first?</a:t>
            </a:r>
          </a:p>
          <a:p>
            <a:pPr marL="692150" lvl="1" indent="-347663" algn="just" eaLnBrk="0" hangingPunct="0">
              <a:spcBef>
                <a:spcPct val="20000"/>
              </a:spcBef>
              <a:buClr>
                <a:srgbClr val="669999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400" b="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Counterexample for earliest start time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85A35B7-09FF-42A7-87A5-43A249E10090}"/>
              </a:ext>
            </a:extLst>
          </p:cNvPr>
          <p:cNvSpPr/>
          <p:nvPr/>
        </p:nvSpPr>
        <p:spPr>
          <a:xfrm>
            <a:off x="319912" y="2517701"/>
            <a:ext cx="252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will choose this →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7E31D5F-E28C-449E-B503-CBD613329B3C}"/>
              </a:ext>
            </a:extLst>
          </p:cNvPr>
          <p:cNvSpPr/>
          <p:nvPr/>
        </p:nvSpPr>
        <p:spPr>
          <a:xfrm>
            <a:off x="296885" y="4851749"/>
            <a:ext cx="20745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CC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 optimal →</a:t>
            </a:r>
            <a:endParaRPr lang="zh-CN" altLang="en-US" sz="2000" dirty="0">
              <a:solidFill>
                <a:srgbClr val="33CC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6D0C695-402D-46B0-AF97-8A89F0777D34}"/>
              </a:ext>
            </a:extLst>
          </p:cNvPr>
          <p:cNvSpPr/>
          <p:nvPr/>
        </p:nvSpPr>
        <p:spPr>
          <a:xfrm>
            <a:off x="296885" y="2015087"/>
            <a:ext cx="20745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CC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 optimal →</a:t>
            </a:r>
            <a:endParaRPr lang="zh-CN" altLang="en-US" sz="2000" dirty="0">
              <a:solidFill>
                <a:srgbClr val="33CC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E0E540E-1E43-4A8D-9BD8-DEB8DC8F3A5D}"/>
              </a:ext>
            </a:extLst>
          </p:cNvPr>
          <p:cNvSpPr/>
          <p:nvPr/>
        </p:nvSpPr>
        <p:spPr>
          <a:xfrm>
            <a:off x="319912" y="5355805"/>
            <a:ext cx="252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will choose this →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0195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Greedy Activity Selection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C0AFA7D2-627F-4251-B3DF-D1DD00F3D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050"/>
            <a:ext cx="8363272" cy="5761038"/>
          </a:xfrm>
        </p:spPr>
        <p:txBody>
          <a:bodyPr/>
          <a:lstStyle/>
          <a:p>
            <a:r>
              <a:rPr lang="en-US" altLang="zh-CN" sz="2400" dirty="0"/>
              <a:t>Answer to the previous question: </a:t>
            </a:r>
          </a:p>
          <a:p>
            <a:pPr lvl="1"/>
            <a:r>
              <a:rPr lang="en-US" altLang="zh-CN" sz="2400" dirty="0">
                <a:solidFill>
                  <a:srgbClr val="33CC33"/>
                </a:solidFill>
              </a:rPr>
              <a:t>Select the activity that finishes at the earliest time</a:t>
            </a:r>
          </a:p>
          <a:p>
            <a:pPr lvl="2"/>
            <a:r>
              <a:rPr lang="en-US" altLang="zh-CN" sz="2000" dirty="0"/>
              <a:t>Intuition: it leaves the largest possible empty space for more activities</a:t>
            </a:r>
            <a:endParaRPr lang="en-US" altLang="zh-CN" sz="2000" dirty="0">
              <a:solidFill>
                <a:srgbClr val="33CC33"/>
              </a:solidFill>
            </a:endParaRPr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32244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Greedy Solution for Fractional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Calculate the value-per-pound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dirty="0"/>
                  <a:t> for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= 1, 2, …, n.</a:t>
                </a:r>
              </a:p>
              <a:p>
                <a:r>
                  <a:rPr lang="en-US" altLang="zh-CN" sz="2400" dirty="0"/>
                  <a:t>Sort the items by 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. Let the sorted item sequence be 1, 2, …,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, …, n, and the corresponding value-per-pound and weight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 respectively.</a:t>
                </a:r>
              </a:p>
              <a:p>
                <a:r>
                  <a:rPr lang="en-US" altLang="zh-CN" sz="2400" dirty="0"/>
                  <a:t>Let k be the current weight limit (Initially, k = K). In each iteration, we choose item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from the head of the unselected list.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71032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Greedy Activity Selection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C0AFA7D2-627F-4251-B3DF-D1DD00F3D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050"/>
            <a:ext cx="8363272" cy="5761038"/>
          </a:xfrm>
        </p:spPr>
        <p:txBody>
          <a:bodyPr/>
          <a:lstStyle/>
          <a:p>
            <a:r>
              <a:rPr lang="en-US" altLang="zh-CN" sz="2400" dirty="0"/>
              <a:t>Answer to the previous question: </a:t>
            </a:r>
          </a:p>
          <a:p>
            <a:pPr lvl="1"/>
            <a:r>
              <a:rPr lang="en-US" altLang="zh-CN" sz="2400" dirty="0">
                <a:solidFill>
                  <a:srgbClr val="33CC33"/>
                </a:solidFill>
              </a:rPr>
              <a:t>Select the activity that finishes at the earliest time</a:t>
            </a:r>
          </a:p>
          <a:p>
            <a:pPr lvl="2"/>
            <a:r>
              <a:rPr lang="en-US" altLang="zh-CN" sz="2000" dirty="0"/>
              <a:t>Intuition: it leaves the largest possible empty space for more activities</a:t>
            </a:r>
            <a:endParaRPr lang="en-US" altLang="zh-CN" sz="2000" dirty="0">
              <a:solidFill>
                <a:srgbClr val="33CC33"/>
              </a:solidFill>
            </a:endParaRPr>
          </a:p>
          <a:p>
            <a:r>
              <a:rPr lang="en-US" altLang="zh-CN" sz="2400" dirty="0"/>
              <a:t>We can propose a 3-step algorithm:</a:t>
            </a:r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7762509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Greedy Activity Selection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C0AFA7D2-627F-4251-B3DF-D1DD00F3D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050"/>
            <a:ext cx="8363272" cy="5761038"/>
          </a:xfrm>
        </p:spPr>
        <p:txBody>
          <a:bodyPr/>
          <a:lstStyle/>
          <a:p>
            <a:r>
              <a:rPr lang="en-US" altLang="zh-CN" sz="2400" dirty="0"/>
              <a:t>Answer to the previous question: </a:t>
            </a:r>
          </a:p>
          <a:p>
            <a:pPr lvl="1"/>
            <a:r>
              <a:rPr lang="en-US" altLang="zh-CN" sz="2400" dirty="0">
                <a:solidFill>
                  <a:srgbClr val="33CC33"/>
                </a:solidFill>
              </a:rPr>
              <a:t>Select the activity that finishes at the earliest time</a:t>
            </a:r>
          </a:p>
          <a:p>
            <a:pPr lvl="2"/>
            <a:r>
              <a:rPr lang="en-US" altLang="zh-CN" sz="2000" dirty="0"/>
              <a:t>Intuition: it leaves the largest possible empty space for more activities</a:t>
            </a:r>
            <a:endParaRPr lang="en-US" altLang="zh-CN" sz="2000" dirty="0">
              <a:solidFill>
                <a:srgbClr val="33CC33"/>
              </a:solidFill>
            </a:endParaRPr>
          </a:p>
          <a:p>
            <a:r>
              <a:rPr lang="en-US" altLang="zh-CN" sz="2400" dirty="0"/>
              <a:t>We can propose a 3-step algorithm:</a:t>
            </a:r>
          </a:p>
          <a:p>
            <a:pPr lvl="1"/>
            <a:r>
              <a:rPr lang="en-US" altLang="zh-CN" sz="2400" dirty="0"/>
              <a:t>Select the activity that ends first (smallest finishing time)</a:t>
            </a:r>
          </a:p>
          <a:p>
            <a:pPr lvl="2"/>
            <a:r>
              <a:rPr lang="en-US" altLang="zh-CN" sz="2000" dirty="0"/>
              <a:t>Greedy Choice: Select the next best activity (Local Optimal)</a:t>
            </a:r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388323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Greedy Activity Selection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C0AFA7D2-627F-4251-B3DF-D1DD00F3D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050"/>
            <a:ext cx="8363272" cy="5761038"/>
          </a:xfrm>
        </p:spPr>
        <p:txBody>
          <a:bodyPr/>
          <a:lstStyle/>
          <a:p>
            <a:r>
              <a:rPr lang="en-US" altLang="zh-CN" sz="2400" dirty="0"/>
              <a:t>Answer to the previous question: </a:t>
            </a:r>
          </a:p>
          <a:p>
            <a:pPr lvl="1"/>
            <a:r>
              <a:rPr lang="en-US" altLang="zh-CN" sz="2400" dirty="0">
                <a:solidFill>
                  <a:srgbClr val="33CC33"/>
                </a:solidFill>
              </a:rPr>
              <a:t>Select the activity that finishes at the earliest time</a:t>
            </a:r>
          </a:p>
          <a:p>
            <a:pPr lvl="2"/>
            <a:r>
              <a:rPr lang="en-US" altLang="zh-CN" sz="2000" dirty="0"/>
              <a:t>Intuition: it leaves the largest possible empty space for more activities</a:t>
            </a:r>
            <a:endParaRPr lang="en-US" altLang="zh-CN" sz="2000" dirty="0">
              <a:solidFill>
                <a:srgbClr val="33CC33"/>
              </a:solidFill>
            </a:endParaRPr>
          </a:p>
          <a:p>
            <a:r>
              <a:rPr lang="en-US" altLang="zh-CN" sz="2400" dirty="0"/>
              <a:t>We can propose a 3-step algorithm:</a:t>
            </a:r>
          </a:p>
          <a:p>
            <a:pPr lvl="1"/>
            <a:r>
              <a:rPr lang="en-US" altLang="zh-CN" sz="2400" dirty="0"/>
              <a:t>Select the activity that ends first (smallest finishing time)</a:t>
            </a:r>
          </a:p>
          <a:p>
            <a:pPr lvl="2"/>
            <a:r>
              <a:rPr lang="en-US" altLang="zh-CN" sz="2000" dirty="0"/>
              <a:t>Greedy Choice: Select the next best activity (Local Optimal)</a:t>
            </a:r>
          </a:p>
          <a:p>
            <a:pPr lvl="1"/>
            <a:r>
              <a:rPr lang="en-US" altLang="zh-CN" sz="2400" dirty="0"/>
              <a:t>Once making the choice, delete all non-compatible activities</a:t>
            </a:r>
          </a:p>
          <a:p>
            <a:pPr lvl="2"/>
            <a:r>
              <a:rPr lang="en-US" altLang="zh-CN" sz="2000" dirty="0"/>
              <a:t>The activities that overlap our choice can not be selected</a:t>
            </a:r>
          </a:p>
          <a:p>
            <a:pPr marL="344487" lvl="1" indent="0">
              <a:buNone/>
            </a:pPr>
            <a:endParaRPr lang="en-US" altLang="zh-CN" sz="1900" dirty="0"/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3180863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Greedy Activity Selection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C0AFA7D2-627F-4251-B3DF-D1DD00F3D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050"/>
            <a:ext cx="8363272" cy="5761038"/>
          </a:xfrm>
        </p:spPr>
        <p:txBody>
          <a:bodyPr/>
          <a:lstStyle/>
          <a:p>
            <a:r>
              <a:rPr lang="en-US" altLang="zh-CN" sz="2400" dirty="0"/>
              <a:t>Answer to the previous question: </a:t>
            </a:r>
          </a:p>
          <a:p>
            <a:pPr lvl="1"/>
            <a:r>
              <a:rPr lang="en-US" altLang="zh-CN" sz="2400" dirty="0">
                <a:solidFill>
                  <a:srgbClr val="33CC33"/>
                </a:solidFill>
              </a:rPr>
              <a:t>Select the activity that finishes at the earliest time</a:t>
            </a:r>
          </a:p>
          <a:p>
            <a:pPr lvl="2"/>
            <a:r>
              <a:rPr lang="en-US" altLang="zh-CN" sz="2000" dirty="0"/>
              <a:t>Intuition: it leaves the largest possible empty space for more activities</a:t>
            </a:r>
            <a:endParaRPr lang="en-US" altLang="zh-CN" sz="2000" dirty="0">
              <a:solidFill>
                <a:srgbClr val="33CC33"/>
              </a:solidFill>
            </a:endParaRPr>
          </a:p>
          <a:p>
            <a:r>
              <a:rPr lang="en-US" altLang="zh-CN" sz="2400" dirty="0"/>
              <a:t>We can propose a 3-step algorithm:</a:t>
            </a:r>
          </a:p>
          <a:p>
            <a:pPr lvl="1"/>
            <a:r>
              <a:rPr lang="en-US" altLang="zh-CN" sz="2400" dirty="0"/>
              <a:t>Select the activity that ends first (smallest finishing time)</a:t>
            </a:r>
          </a:p>
          <a:p>
            <a:pPr lvl="2"/>
            <a:r>
              <a:rPr lang="en-US" altLang="zh-CN" sz="2000" dirty="0"/>
              <a:t>Greedy Choice: Select the next best activity (Local Optimal)</a:t>
            </a:r>
          </a:p>
          <a:p>
            <a:pPr lvl="1"/>
            <a:r>
              <a:rPr lang="en-US" altLang="zh-CN" sz="2400" dirty="0"/>
              <a:t>Once making the choice, delete all non-compatible activities</a:t>
            </a:r>
          </a:p>
          <a:p>
            <a:pPr lvl="2"/>
            <a:r>
              <a:rPr lang="en-US" altLang="zh-CN" sz="2000" dirty="0"/>
              <a:t>The activities that overlap our choice can not be selected</a:t>
            </a:r>
            <a:endParaRPr lang="en-US" altLang="zh-CN" sz="1900" dirty="0"/>
          </a:p>
          <a:p>
            <a:pPr lvl="1"/>
            <a:r>
              <a:rPr lang="en-US" altLang="zh-CN" sz="2400" dirty="0"/>
              <a:t>Repeat the algorithm for the remaining activities</a:t>
            </a:r>
          </a:p>
          <a:p>
            <a:pPr lvl="2"/>
            <a:r>
              <a:rPr lang="en-US" altLang="zh-CN" sz="2000" dirty="0"/>
              <a:t>Either using iterations or recursion</a:t>
            </a:r>
          </a:p>
          <a:p>
            <a:pPr lvl="2"/>
            <a:r>
              <a:rPr lang="en-US" altLang="zh-CN" sz="2000" dirty="0"/>
              <a:t>We created one sub-problem to solve(Find the optimal schedule after the selected activity)</a:t>
            </a:r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3293976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Pseudocode</a:t>
            </a:r>
            <a:endParaRPr lang="en-US" altLang="zh-CN" sz="3200" b="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7F62D73-FB24-4B89-9B96-CBA0B714E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15" y="1644121"/>
            <a:ext cx="7773485" cy="3953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F74EB97-5733-4D81-B4D5-B1CFA234C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57" y="1073656"/>
            <a:ext cx="3153215" cy="33342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722F801-5C47-42A2-821A-C96AEC7026D5}"/>
              </a:ext>
            </a:extLst>
          </p:cNvPr>
          <p:cNvSpPr/>
          <p:nvPr/>
        </p:nvSpPr>
        <p:spPr bwMode="auto">
          <a:xfrm>
            <a:off x="971600" y="2348880"/>
            <a:ext cx="7632848" cy="3168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769986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Pseudocode</a:t>
            </a:r>
            <a:endParaRPr lang="en-US" altLang="zh-CN" sz="3200" b="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7F62D73-FB24-4B89-9B96-CBA0B714E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15" y="1644121"/>
            <a:ext cx="7773485" cy="3953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F74EB97-5733-4D81-B4D5-B1CFA234C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57" y="1073656"/>
            <a:ext cx="3153215" cy="33342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722F801-5C47-42A2-821A-C96AEC7026D5}"/>
              </a:ext>
            </a:extLst>
          </p:cNvPr>
          <p:cNvSpPr/>
          <p:nvPr/>
        </p:nvSpPr>
        <p:spPr bwMode="auto">
          <a:xfrm>
            <a:off x="971600" y="2636912"/>
            <a:ext cx="7632848" cy="2880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336541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Pseudocode</a:t>
            </a:r>
            <a:endParaRPr lang="en-US" altLang="zh-CN" sz="3200" b="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7F62D73-FB24-4B89-9B96-CBA0B714E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15" y="1644121"/>
            <a:ext cx="7773485" cy="3953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F74EB97-5733-4D81-B4D5-B1CFA234C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57" y="1073656"/>
            <a:ext cx="3153215" cy="33342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722F801-5C47-42A2-821A-C96AEC7026D5}"/>
              </a:ext>
            </a:extLst>
          </p:cNvPr>
          <p:cNvSpPr/>
          <p:nvPr/>
        </p:nvSpPr>
        <p:spPr bwMode="auto">
          <a:xfrm>
            <a:off x="971600" y="2924944"/>
            <a:ext cx="7632848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956169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Pseudocode</a:t>
            </a:r>
            <a:endParaRPr lang="en-US" altLang="zh-CN" sz="3200" b="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7F62D73-FB24-4B89-9B96-CBA0B714E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15" y="1644121"/>
            <a:ext cx="7773485" cy="3953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F74EB97-5733-4D81-B4D5-B1CFA234C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57" y="1073656"/>
            <a:ext cx="3153215" cy="33342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722F801-5C47-42A2-821A-C96AEC7026D5}"/>
              </a:ext>
            </a:extLst>
          </p:cNvPr>
          <p:cNvSpPr/>
          <p:nvPr/>
        </p:nvSpPr>
        <p:spPr bwMode="auto">
          <a:xfrm>
            <a:off x="971600" y="3212976"/>
            <a:ext cx="7632848" cy="2304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540603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Pseudocode</a:t>
            </a:r>
            <a:endParaRPr lang="en-US" altLang="zh-CN" sz="3200" b="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7F62D73-FB24-4B89-9B96-CBA0B714E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15" y="1644121"/>
            <a:ext cx="7773485" cy="3953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F74EB97-5733-4D81-B4D5-B1CFA234C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57" y="1073656"/>
            <a:ext cx="3153215" cy="33342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722F801-5C47-42A2-821A-C96AEC7026D5}"/>
              </a:ext>
            </a:extLst>
          </p:cNvPr>
          <p:cNvSpPr/>
          <p:nvPr/>
        </p:nvSpPr>
        <p:spPr bwMode="auto">
          <a:xfrm>
            <a:off x="1547664" y="3429000"/>
            <a:ext cx="7056784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5E6DB3-E6FB-4F56-9985-4BC304EB4FD3}"/>
              </a:ext>
            </a:extLst>
          </p:cNvPr>
          <p:cNvSpPr/>
          <p:nvPr/>
        </p:nvSpPr>
        <p:spPr bwMode="auto">
          <a:xfrm>
            <a:off x="1099092" y="5214747"/>
            <a:ext cx="2744688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381080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Pseudocode</a:t>
            </a:r>
            <a:endParaRPr lang="en-US" altLang="zh-CN" sz="3200" b="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7F62D73-FB24-4B89-9B96-CBA0B714E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15" y="1644121"/>
            <a:ext cx="7773485" cy="3953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F74EB97-5733-4D81-B4D5-B1CFA234C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57" y="1073656"/>
            <a:ext cx="3153215" cy="33342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722F801-5C47-42A2-821A-C96AEC7026D5}"/>
              </a:ext>
            </a:extLst>
          </p:cNvPr>
          <p:cNvSpPr/>
          <p:nvPr/>
        </p:nvSpPr>
        <p:spPr bwMode="auto">
          <a:xfrm>
            <a:off x="1907704" y="4077072"/>
            <a:ext cx="669674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5E6DB3-E6FB-4F56-9985-4BC304EB4FD3}"/>
              </a:ext>
            </a:extLst>
          </p:cNvPr>
          <p:cNvSpPr/>
          <p:nvPr/>
        </p:nvSpPr>
        <p:spPr bwMode="auto">
          <a:xfrm>
            <a:off x="1099092" y="5214747"/>
            <a:ext cx="2744688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665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Greedy Solution for Fractional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Calculate the value-per-pound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dirty="0"/>
                  <a:t> for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= 1, 2, …, n.</a:t>
                </a:r>
              </a:p>
              <a:p>
                <a:r>
                  <a:rPr lang="en-US" altLang="zh-CN" sz="2400" dirty="0"/>
                  <a:t>Sort the items by 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. Let the sorted item sequence be 1, 2, …,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, …, n, and the corresponding value-per-pound and weight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 respectively.</a:t>
                </a:r>
              </a:p>
              <a:p>
                <a:r>
                  <a:rPr lang="en-US" altLang="zh-CN" sz="2400" dirty="0"/>
                  <a:t>Let k be the current weight limit (Initially, k = K). In each iteration, we choose item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from the head of the unselected list.</a:t>
                </a:r>
              </a:p>
              <a:p>
                <a:pPr lvl="1"/>
                <a:r>
                  <a:rPr lang="en-US" altLang="zh-CN" sz="2200" dirty="0"/>
                  <a:t>If k ≥ </a:t>
                </a:r>
                <a:r>
                  <a:rPr lang="en-US" altLang="zh-CN" sz="2200" dirty="0" err="1"/>
                  <a:t>w</a:t>
                </a:r>
                <a:r>
                  <a:rPr lang="en-US" altLang="zh-CN" sz="2200" baseline="-25000" dirty="0" err="1"/>
                  <a:t>i</a:t>
                </a:r>
                <a:r>
                  <a:rPr lang="en-US" altLang="zh-CN" sz="2200" dirty="0"/>
                  <a:t>, set x</a:t>
                </a:r>
                <a:r>
                  <a:rPr lang="en-US" altLang="zh-CN" sz="2200" baseline="-25000" dirty="0"/>
                  <a:t>i</a:t>
                </a:r>
                <a:r>
                  <a:rPr lang="en-US" altLang="zh-CN" sz="2200" dirty="0"/>
                  <a:t> = 1 (we take item </a:t>
                </a:r>
                <a:r>
                  <a:rPr lang="en-US" altLang="zh-CN" sz="2200" dirty="0" err="1"/>
                  <a:t>i</a:t>
                </a:r>
                <a:r>
                  <a:rPr lang="en-US" altLang="zh-CN" sz="2200" dirty="0"/>
                  <a:t>), and reduce k = k − </a:t>
                </a:r>
                <a:r>
                  <a:rPr lang="en-US" altLang="zh-CN" sz="2200" dirty="0" err="1"/>
                  <a:t>w</a:t>
                </a:r>
                <a:r>
                  <a:rPr lang="en-US" altLang="zh-CN" sz="2200" baseline="-25000" dirty="0" err="1"/>
                  <a:t>i</a:t>
                </a:r>
                <a:r>
                  <a:rPr lang="en-US" altLang="zh-CN" sz="2200" dirty="0"/>
                  <a:t>, then consider the next unselected item.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2211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Pseudocode</a:t>
            </a:r>
            <a:endParaRPr lang="en-US" altLang="zh-CN" sz="3200" b="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7F62D73-FB24-4B89-9B96-CBA0B714E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15" y="1644121"/>
            <a:ext cx="7773485" cy="3953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F74EB97-5733-4D81-B4D5-B1CFA234C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57" y="1073656"/>
            <a:ext cx="3153215" cy="33342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308E813-E86A-4C0F-B265-B825B0F4DD96}"/>
              </a:ext>
            </a:extLst>
          </p:cNvPr>
          <p:cNvSpPr/>
          <p:nvPr/>
        </p:nvSpPr>
        <p:spPr bwMode="auto">
          <a:xfrm>
            <a:off x="1099092" y="5214747"/>
            <a:ext cx="2744688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45996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Pseudocode</a:t>
            </a:r>
            <a:endParaRPr lang="en-US" altLang="zh-CN" sz="3200" b="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7F62D73-FB24-4B89-9B96-CBA0B714E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15" y="1644121"/>
            <a:ext cx="7773485" cy="3953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F74EB97-5733-4D81-B4D5-B1CFA234C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57" y="1073656"/>
            <a:ext cx="3153215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7993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Pseudocode</a:t>
            </a:r>
            <a:endParaRPr lang="en-US" altLang="zh-CN" sz="3200" b="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7F62D73-FB24-4B89-9B96-CBA0B714E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15" y="1644121"/>
            <a:ext cx="7773485" cy="3953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F74EB97-5733-4D81-B4D5-B1CFA234C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57" y="1073656"/>
            <a:ext cx="3153215" cy="333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656E85F-338F-4DF5-A00B-D9DBE14F4926}"/>
                  </a:ext>
                </a:extLst>
              </p:cNvPr>
              <p:cNvSpPr txBox="1"/>
              <p:nvPr/>
            </p:nvSpPr>
            <p:spPr>
              <a:xfrm>
                <a:off x="6624761" y="2276872"/>
                <a:ext cx="2062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//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cost</a:t>
                </a:r>
                <a:r>
                  <a:rPr lang="en-US" altLang="zh-CN" sz="1600" b="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b="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656E85F-338F-4DF5-A00B-D9DBE14F4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761" y="2276872"/>
                <a:ext cx="2062039" cy="338554"/>
              </a:xfrm>
              <a:prstGeom prst="rect">
                <a:avLst/>
              </a:prstGeom>
              <a:blipFill>
                <a:blip r:embed="rId5"/>
                <a:stretch>
                  <a:fillRect l="-1775" t="-3636" b="-2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09063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Pseudocode</a:t>
            </a:r>
            <a:endParaRPr lang="en-US" altLang="zh-CN" sz="3200" b="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7F62D73-FB24-4B89-9B96-CBA0B714E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15" y="1644121"/>
            <a:ext cx="7773485" cy="3953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F74EB97-5733-4D81-B4D5-B1CFA234C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57" y="1073656"/>
            <a:ext cx="3153215" cy="333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656E85F-338F-4DF5-A00B-D9DBE14F4926}"/>
                  </a:ext>
                </a:extLst>
              </p:cNvPr>
              <p:cNvSpPr txBox="1"/>
              <p:nvPr/>
            </p:nvSpPr>
            <p:spPr>
              <a:xfrm>
                <a:off x="6624761" y="2276872"/>
                <a:ext cx="2062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//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cost</a:t>
                </a:r>
                <a:r>
                  <a:rPr lang="en-US" altLang="zh-CN" sz="1600" b="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b="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656E85F-338F-4DF5-A00B-D9DBE14F4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761" y="2276872"/>
                <a:ext cx="2062039" cy="338554"/>
              </a:xfrm>
              <a:prstGeom prst="rect">
                <a:avLst/>
              </a:prstGeom>
              <a:blipFill>
                <a:blip r:embed="rId5"/>
                <a:stretch>
                  <a:fillRect l="-1775" t="-3636" b="-2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BC92F10-7866-4A36-ACF5-178AB7FE456B}"/>
                  </a:ext>
                </a:extLst>
              </p:cNvPr>
              <p:cNvSpPr txBox="1"/>
              <p:nvPr/>
            </p:nvSpPr>
            <p:spPr>
              <a:xfrm>
                <a:off x="6638709" y="3154216"/>
                <a:ext cx="16070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//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cost</a:t>
                </a:r>
                <a:r>
                  <a:rPr lang="en-US" altLang="zh-CN" sz="1600" b="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b="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BC92F10-7866-4A36-ACF5-178AB7FE4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709" y="3154216"/>
                <a:ext cx="1607043" cy="338554"/>
              </a:xfrm>
              <a:prstGeom prst="rect">
                <a:avLst/>
              </a:prstGeom>
              <a:blipFill>
                <a:blip r:embed="rId6"/>
                <a:stretch>
                  <a:fillRect l="-1894" t="-3571" b="-23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02597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Pseudocode</a:t>
            </a:r>
            <a:endParaRPr lang="en-US" altLang="zh-CN" sz="3200" b="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7F62D73-FB24-4B89-9B96-CBA0B714E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15" y="1644121"/>
            <a:ext cx="7773485" cy="3953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F74EB97-5733-4D81-B4D5-B1CFA234C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57" y="1073656"/>
            <a:ext cx="3153215" cy="333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656E85F-338F-4DF5-A00B-D9DBE14F4926}"/>
                  </a:ext>
                </a:extLst>
              </p:cNvPr>
              <p:cNvSpPr txBox="1"/>
              <p:nvPr/>
            </p:nvSpPr>
            <p:spPr>
              <a:xfrm>
                <a:off x="6624761" y="2276872"/>
                <a:ext cx="2062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//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cost</a:t>
                </a:r>
                <a:r>
                  <a:rPr lang="en-US" altLang="zh-CN" sz="1600" b="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b="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656E85F-338F-4DF5-A00B-D9DBE14F4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761" y="2276872"/>
                <a:ext cx="2062039" cy="338554"/>
              </a:xfrm>
              <a:prstGeom prst="rect">
                <a:avLst/>
              </a:prstGeom>
              <a:blipFill>
                <a:blip r:embed="rId5"/>
                <a:stretch>
                  <a:fillRect l="-1775" t="-3636" b="-2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BC92F10-7866-4A36-ACF5-178AB7FE456B}"/>
                  </a:ext>
                </a:extLst>
              </p:cNvPr>
              <p:cNvSpPr txBox="1"/>
              <p:nvPr/>
            </p:nvSpPr>
            <p:spPr>
              <a:xfrm>
                <a:off x="6638709" y="3154216"/>
                <a:ext cx="16070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//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cost</a:t>
                </a:r>
                <a:r>
                  <a:rPr lang="en-US" altLang="zh-CN" sz="1600" b="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b="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BC92F10-7866-4A36-ACF5-178AB7FE4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709" y="3154216"/>
                <a:ext cx="1607043" cy="338554"/>
              </a:xfrm>
              <a:prstGeom prst="rect">
                <a:avLst/>
              </a:prstGeom>
              <a:blipFill>
                <a:blip r:embed="rId6"/>
                <a:stretch>
                  <a:fillRect l="-1894" t="-3571" b="-23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D28C59EA-E586-4002-8B78-244D802823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5923371"/>
                <a:ext cx="8229600" cy="444829"/>
              </a:xfrm>
            </p:spPr>
            <p:txBody>
              <a:bodyPr/>
              <a:lstStyle/>
              <a:p>
                <a:r>
                  <a:rPr lang="en-US" altLang="zh-CN" sz="2400" dirty="0"/>
                  <a:t>Total Time Complexity: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D28C59EA-E586-4002-8B78-244D80282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923371"/>
                <a:ext cx="8229600" cy="444829"/>
              </a:xfrm>
              <a:blipFill>
                <a:blip r:embed="rId7"/>
                <a:stretch>
                  <a:fillRect l="-296" t="-10959" b="-342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50286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</p:spPr>
            <p:txBody>
              <a:bodyPr/>
              <a:lstStyle/>
              <a:p>
                <a:r>
                  <a:rPr lang="en-US" altLang="zh-CN" sz="2400" dirty="0"/>
                  <a:t>Sort activities in increasing order of finishing time(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)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  <a:blipFill>
                <a:blip r:embed="rId2"/>
                <a:stretch>
                  <a:fillRect l="-296" t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Greedy Activity Selection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185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87624" y="1700238"/>
              <a:ext cx="6408708" cy="129614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3557131"/>
                  </p:ext>
                </p:extLst>
              </p:nvPr>
            </p:nvGraphicFramePr>
            <p:xfrm>
              <a:off x="1187624" y="1700238"/>
              <a:ext cx="6408708" cy="129614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634" r="-1097727" b="-219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4167" r="-1097727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7042" r="-1097727" b="-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5199D97-A81F-4F80-A58E-A01D2CE84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212976"/>
            <a:ext cx="5496692" cy="2438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782927E-B025-4C55-B9A4-679B27622B24}"/>
                  </a:ext>
                </a:extLst>
              </p:cNvPr>
              <p:cNvSpPr/>
              <p:nvPr/>
            </p:nvSpPr>
            <p:spPr>
              <a:xfrm>
                <a:off x="457199" y="5644204"/>
                <a:ext cx="382676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 eaLnBrk="0" hangingPunct="0">
                  <a:spcBef>
                    <a:spcPct val="20000"/>
                  </a:spcBef>
                  <a:buClr>
                    <a:srgbClr val="660033"/>
                  </a:buClr>
                  <a:buSzPct val="70000"/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={}</m:t>
                    </m:r>
                  </m:oMath>
                </a14:m>
                <a:endParaRPr lang="en-US" altLang="zh-CN" sz="2400" b="0" kern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782927E-B025-4C55-B9A4-679B27622B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5644204"/>
                <a:ext cx="3826769" cy="461665"/>
              </a:xfrm>
              <a:prstGeom prst="rect">
                <a:avLst/>
              </a:prstGeom>
              <a:blipFill>
                <a:blip r:embed="rId5"/>
                <a:stretch>
                  <a:fillRect l="-637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787669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</p:spPr>
            <p:txBody>
              <a:bodyPr/>
              <a:lstStyle/>
              <a:p>
                <a:r>
                  <a:rPr lang="en-US" altLang="zh-CN" sz="2400" dirty="0"/>
                  <a:t>Insert the first activity(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/>
                  <a:t>) in the optimal solution 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  <a:blipFill>
                <a:blip r:embed="rId2"/>
                <a:stretch>
                  <a:fillRect l="-296" t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Greedy Activity Selection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186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3718118"/>
                  </p:ext>
                </p:extLst>
              </p:nvPr>
            </p:nvGraphicFramePr>
            <p:xfrm>
              <a:off x="1187624" y="1700238"/>
              <a:ext cx="6408708" cy="129614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3718118"/>
                  </p:ext>
                </p:extLst>
              </p:nvPr>
            </p:nvGraphicFramePr>
            <p:xfrm>
              <a:off x="1187624" y="1700238"/>
              <a:ext cx="6408708" cy="129614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634" r="-1097727" b="-219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4167" r="-1097727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7042" r="-1097727" b="-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5199D97-A81F-4F80-A58E-A01D2CE84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212976"/>
            <a:ext cx="5496692" cy="2431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1A89CB9-F066-4DCF-A39B-84FA948680A2}"/>
                  </a:ext>
                </a:extLst>
              </p:cNvPr>
              <p:cNvSpPr/>
              <p:nvPr/>
            </p:nvSpPr>
            <p:spPr>
              <a:xfrm>
                <a:off x="457199" y="5644204"/>
                <a:ext cx="382676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 eaLnBrk="0" hangingPunct="0">
                  <a:spcBef>
                    <a:spcPct val="20000"/>
                  </a:spcBef>
                  <a:buClr>
                    <a:srgbClr val="660033"/>
                  </a:buClr>
                  <a:buSzPct val="70000"/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400" b="0" kern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1A89CB9-F066-4DCF-A39B-84FA94868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5644204"/>
                <a:ext cx="3826769" cy="461665"/>
              </a:xfrm>
              <a:prstGeom prst="rect">
                <a:avLst/>
              </a:prstGeom>
              <a:blipFill>
                <a:blip r:embed="rId5"/>
                <a:stretch>
                  <a:fillRect l="-637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9840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is non-compatible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/>
                  <a:t>, skip 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  <a:blipFill>
                <a:blip r:embed="rId2"/>
                <a:stretch>
                  <a:fillRect l="-296" t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Greedy Activity Selection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8421870"/>
                  </p:ext>
                </p:extLst>
              </p:nvPr>
            </p:nvGraphicFramePr>
            <p:xfrm>
              <a:off x="1187624" y="1700238"/>
              <a:ext cx="6408708" cy="129614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8421870"/>
                  </p:ext>
                </p:extLst>
              </p:nvPr>
            </p:nvGraphicFramePr>
            <p:xfrm>
              <a:off x="1187624" y="1700238"/>
              <a:ext cx="6408708" cy="129614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634" r="-1097727" b="-219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4167" r="-1097727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7042" r="-1097727" b="-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5199D97-A81F-4F80-A58E-A01D2CE84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212976"/>
            <a:ext cx="5496692" cy="2431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20009A2-F6F1-4395-8638-DE903FC20AF1}"/>
                  </a:ext>
                </a:extLst>
              </p:cNvPr>
              <p:cNvSpPr/>
              <p:nvPr/>
            </p:nvSpPr>
            <p:spPr>
              <a:xfrm>
                <a:off x="457199" y="5644204"/>
                <a:ext cx="382676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 eaLnBrk="0" hangingPunct="0">
                  <a:spcBef>
                    <a:spcPct val="20000"/>
                  </a:spcBef>
                  <a:buClr>
                    <a:srgbClr val="660033"/>
                  </a:buClr>
                  <a:buSzPct val="70000"/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400" b="0" kern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20009A2-F6F1-4395-8638-DE903FC20A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5644204"/>
                <a:ext cx="3826769" cy="461665"/>
              </a:xfrm>
              <a:prstGeom prst="rect">
                <a:avLst/>
              </a:prstGeom>
              <a:blipFill>
                <a:blip r:embed="rId5"/>
                <a:stretch>
                  <a:fillRect l="-637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299369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is also non-compatible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/>
                  <a:t>, skip 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  <a:blipFill>
                <a:blip r:embed="rId2"/>
                <a:stretch>
                  <a:fillRect l="-296" t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Greedy Activity Selection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188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1341838"/>
                  </p:ext>
                </p:extLst>
              </p:nvPr>
            </p:nvGraphicFramePr>
            <p:xfrm>
              <a:off x="1187624" y="1700238"/>
              <a:ext cx="6408708" cy="129614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3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1341838"/>
                  </p:ext>
                </p:extLst>
              </p:nvPr>
            </p:nvGraphicFramePr>
            <p:xfrm>
              <a:off x="1187624" y="1700238"/>
              <a:ext cx="6408708" cy="129614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634" r="-1097727" b="-219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3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4167" r="-1097727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7042" r="-1097727" b="-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5199D97-A81F-4F80-A58E-A01D2CE84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212976"/>
            <a:ext cx="5496692" cy="2431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4228A63-7F29-4E49-A249-0C50FEE17A8A}"/>
                  </a:ext>
                </a:extLst>
              </p:cNvPr>
              <p:cNvSpPr/>
              <p:nvPr/>
            </p:nvSpPr>
            <p:spPr>
              <a:xfrm>
                <a:off x="457199" y="5644204"/>
                <a:ext cx="382676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 eaLnBrk="0" hangingPunct="0">
                  <a:spcBef>
                    <a:spcPct val="20000"/>
                  </a:spcBef>
                  <a:buClr>
                    <a:srgbClr val="660033"/>
                  </a:buClr>
                  <a:buSzPct val="70000"/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400" b="0" kern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4228A63-7F29-4E49-A249-0C50FEE17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5644204"/>
                <a:ext cx="3826769" cy="461665"/>
              </a:xfrm>
              <a:prstGeom prst="rect">
                <a:avLst/>
              </a:prstGeom>
              <a:blipFill>
                <a:blip r:embed="rId5"/>
                <a:stretch>
                  <a:fillRect l="-637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85955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4,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is a compatible choice because it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/>
                  <a:t>, insert it in optimal solution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  <a:blipFill>
                <a:blip r:embed="rId2"/>
                <a:stretch>
                  <a:fillRect l="-296" t="-85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Greedy Activity Selection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6678350"/>
                  </p:ext>
                </p:extLst>
              </p:nvPr>
            </p:nvGraphicFramePr>
            <p:xfrm>
              <a:off x="1187624" y="1700238"/>
              <a:ext cx="6408708" cy="129614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6678350"/>
                  </p:ext>
                </p:extLst>
              </p:nvPr>
            </p:nvGraphicFramePr>
            <p:xfrm>
              <a:off x="1187624" y="1700238"/>
              <a:ext cx="6408708" cy="129614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634" r="-1097727" b="-219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4167" r="-1097727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7042" r="-1097727" b="-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11F7FBAA-D59C-4021-B2D3-2444FBC23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212976"/>
            <a:ext cx="5496691" cy="2431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DF0B067-0DD7-4CCF-BC32-EA121E85056B}"/>
                  </a:ext>
                </a:extLst>
              </p:cNvPr>
              <p:cNvSpPr/>
              <p:nvPr/>
            </p:nvSpPr>
            <p:spPr>
              <a:xfrm>
                <a:off x="457199" y="5644204"/>
                <a:ext cx="382676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 eaLnBrk="0" hangingPunct="0">
                  <a:spcBef>
                    <a:spcPct val="20000"/>
                  </a:spcBef>
                  <a:buClr>
                    <a:srgbClr val="660033"/>
                  </a:buClr>
                  <a:buSzPct val="70000"/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400" b="0" kern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DF0B067-0DD7-4CCF-BC32-EA121E8505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5644204"/>
                <a:ext cx="3826769" cy="461665"/>
              </a:xfrm>
              <a:prstGeom prst="rect">
                <a:avLst/>
              </a:prstGeom>
              <a:blipFill>
                <a:blip r:embed="rId5"/>
                <a:stretch>
                  <a:fillRect l="-637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254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Greedy Solution for Fractional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Calculate the value-per-pound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dirty="0"/>
                  <a:t> for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= 1, 2, …, n.</a:t>
                </a:r>
              </a:p>
              <a:p>
                <a:r>
                  <a:rPr lang="en-US" altLang="zh-CN" sz="2400" dirty="0"/>
                  <a:t>Sort the items by 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. Let the sorted item sequence be 1, 2, …,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, …, n, and the corresponding value-per-pound and weight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 respectively.</a:t>
                </a:r>
              </a:p>
              <a:p>
                <a:r>
                  <a:rPr lang="en-US" altLang="zh-CN" sz="2400" dirty="0"/>
                  <a:t>Let k be the current weight limit (Initially, k = K). In each iteration, we choose item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from the head of the unselected list.</a:t>
                </a:r>
              </a:p>
              <a:p>
                <a:pPr lvl="1"/>
                <a:r>
                  <a:rPr lang="en-US" altLang="zh-CN" sz="2200" dirty="0"/>
                  <a:t>If k ≥ </a:t>
                </a:r>
                <a:r>
                  <a:rPr lang="en-US" altLang="zh-CN" sz="2200" dirty="0" err="1"/>
                  <a:t>w</a:t>
                </a:r>
                <a:r>
                  <a:rPr lang="en-US" altLang="zh-CN" sz="2200" baseline="-25000" dirty="0" err="1"/>
                  <a:t>i</a:t>
                </a:r>
                <a:r>
                  <a:rPr lang="en-US" altLang="zh-CN" sz="2200" dirty="0"/>
                  <a:t>, set x</a:t>
                </a:r>
                <a:r>
                  <a:rPr lang="en-US" altLang="zh-CN" sz="2200" baseline="-25000" dirty="0"/>
                  <a:t>i</a:t>
                </a:r>
                <a:r>
                  <a:rPr lang="en-US" altLang="zh-CN" sz="2200" dirty="0"/>
                  <a:t> = 1 (we take item </a:t>
                </a:r>
                <a:r>
                  <a:rPr lang="en-US" altLang="zh-CN" sz="2200" dirty="0" err="1"/>
                  <a:t>i</a:t>
                </a:r>
                <a:r>
                  <a:rPr lang="en-US" altLang="zh-CN" sz="2200" dirty="0"/>
                  <a:t>), and reduce k = k − </a:t>
                </a:r>
                <a:r>
                  <a:rPr lang="en-US" altLang="zh-CN" sz="2200" dirty="0" err="1"/>
                  <a:t>w</a:t>
                </a:r>
                <a:r>
                  <a:rPr lang="en-US" altLang="zh-CN" sz="2200" baseline="-25000" dirty="0" err="1"/>
                  <a:t>i</a:t>
                </a:r>
                <a:r>
                  <a:rPr lang="en-US" altLang="zh-CN" sz="2200" dirty="0"/>
                  <a:t>, then consider the next unselected item.</a:t>
                </a:r>
              </a:p>
              <a:p>
                <a:pPr lvl="1"/>
                <a:r>
                  <a:rPr lang="en-US" altLang="zh-CN" sz="2200" dirty="0"/>
                  <a:t>If k &lt; </a:t>
                </a:r>
                <a:r>
                  <a:rPr lang="en-US" altLang="zh-CN" sz="2200" dirty="0" err="1"/>
                  <a:t>w</a:t>
                </a:r>
                <a:r>
                  <a:rPr lang="en-US" altLang="zh-CN" sz="2200" baseline="-25000" dirty="0" err="1"/>
                  <a:t>i</a:t>
                </a:r>
                <a:r>
                  <a:rPr lang="en-US" altLang="zh-CN" sz="2200" dirty="0"/>
                  <a:t>, set x</a:t>
                </a:r>
                <a:r>
                  <a:rPr lang="en-US" altLang="zh-CN" sz="2200" baseline="-25000" dirty="0"/>
                  <a:t>i</a:t>
                </a:r>
                <a:r>
                  <a:rPr lang="en-US" altLang="zh-CN" sz="2200" dirty="0"/>
                  <a:t> = k/</a:t>
                </a:r>
                <a:r>
                  <a:rPr lang="en-US" altLang="zh-CN" sz="2200" dirty="0" err="1"/>
                  <a:t>w</a:t>
                </a:r>
                <a:r>
                  <a:rPr lang="en-US" altLang="zh-CN" sz="2200" baseline="-25000" dirty="0" err="1"/>
                  <a:t>i</a:t>
                </a:r>
                <a:r>
                  <a:rPr lang="en-US" altLang="zh-CN" sz="2200" dirty="0"/>
                  <a:t> ( we take a </a:t>
                </a:r>
                <a:r>
                  <a:rPr lang="en-US" altLang="zh-CN" sz="2200" dirty="0">
                    <a:solidFill>
                      <a:srgbClr val="0070C0"/>
                    </a:solidFill>
                  </a:rPr>
                  <a:t>fraction</a:t>
                </a:r>
                <a:r>
                  <a:rPr lang="en-US" altLang="zh-CN" sz="2200" dirty="0"/>
                  <a:t> k/</a:t>
                </a:r>
                <a:r>
                  <a:rPr lang="en-US" altLang="zh-CN" sz="2200" dirty="0" err="1"/>
                  <a:t>w</a:t>
                </a:r>
                <a:r>
                  <a:rPr lang="en-US" altLang="zh-CN" sz="2200" baseline="-25000" dirty="0" err="1"/>
                  <a:t>i</a:t>
                </a:r>
                <a:r>
                  <a:rPr lang="en-US" altLang="zh-CN" sz="2200" dirty="0"/>
                  <a:t> of item </a:t>
                </a:r>
                <a:r>
                  <a:rPr lang="en-US" altLang="zh-CN" sz="2200" dirty="0" err="1"/>
                  <a:t>i</a:t>
                </a:r>
                <a:r>
                  <a:rPr lang="en-US" altLang="zh-CN" sz="2200" dirty="0"/>
                  <a:t>), Then the algorithm terminates.</a:t>
                </a:r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72275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5,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is non-compatible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400" dirty="0"/>
                  <a:t>, skip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  <a:blipFill>
                <a:blip r:embed="rId2"/>
                <a:stretch>
                  <a:fillRect l="-296" t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Greedy Activity Selection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190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6700009"/>
                  </p:ext>
                </p:extLst>
              </p:nvPr>
            </p:nvGraphicFramePr>
            <p:xfrm>
              <a:off x="1187624" y="1700238"/>
              <a:ext cx="6408708" cy="129614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6700009"/>
                  </p:ext>
                </p:extLst>
              </p:nvPr>
            </p:nvGraphicFramePr>
            <p:xfrm>
              <a:off x="1187624" y="1700238"/>
              <a:ext cx="6408708" cy="129614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634" r="-1097727" b="-219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4167" r="-1097727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7042" r="-1097727" b="-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11F7FBAA-D59C-4021-B2D3-2444FBC23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212976"/>
            <a:ext cx="5496691" cy="2431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72EC84-4AF4-4C4F-BAD0-8F4C462DF166}"/>
                  </a:ext>
                </a:extLst>
              </p:cNvPr>
              <p:cNvSpPr/>
              <p:nvPr/>
            </p:nvSpPr>
            <p:spPr>
              <a:xfrm>
                <a:off x="457199" y="5644204"/>
                <a:ext cx="382676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 eaLnBrk="0" hangingPunct="0">
                  <a:spcBef>
                    <a:spcPct val="20000"/>
                  </a:spcBef>
                  <a:buClr>
                    <a:srgbClr val="660033"/>
                  </a:buClr>
                  <a:buSzPct val="70000"/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400" b="0" kern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72EC84-4AF4-4C4F-BAD0-8F4C462DF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5644204"/>
                <a:ext cx="3826769" cy="461665"/>
              </a:xfrm>
              <a:prstGeom prst="rect">
                <a:avLst/>
              </a:prstGeom>
              <a:blipFill>
                <a:blip r:embed="rId5"/>
                <a:stretch>
                  <a:fillRect l="-637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636708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6,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is non-compatible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400" dirty="0"/>
                  <a:t>, skip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  <a:blipFill>
                <a:blip r:embed="rId2"/>
                <a:stretch>
                  <a:fillRect l="-296" t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Greedy Activity Selection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191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1053838"/>
                  </p:ext>
                </p:extLst>
              </p:nvPr>
            </p:nvGraphicFramePr>
            <p:xfrm>
              <a:off x="1187624" y="1700238"/>
              <a:ext cx="6408708" cy="129614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6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1053838"/>
                  </p:ext>
                </p:extLst>
              </p:nvPr>
            </p:nvGraphicFramePr>
            <p:xfrm>
              <a:off x="1187624" y="1700238"/>
              <a:ext cx="6408708" cy="129614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634" r="-1097727" b="-219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6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4167" r="-1097727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7042" r="-1097727" b="-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11F7FBAA-D59C-4021-B2D3-2444FBC23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212976"/>
            <a:ext cx="5496691" cy="2431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8D55763-553F-4922-BD15-EA28F937C17E}"/>
                  </a:ext>
                </a:extLst>
              </p:cNvPr>
              <p:cNvSpPr/>
              <p:nvPr/>
            </p:nvSpPr>
            <p:spPr>
              <a:xfrm>
                <a:off x="457199" y="5644204"/>
                <a:ext cx="382676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 eaLnBrk="0" hangingPunct="0">
                  <a:spcBef>
                    <a:spcPct val="20000"/>
                  </a:spcBef>
                  <a:buClr>
                    <a:srgbClr val="660033"/>
                  </a:buClr>
                  <a:buSzPct val="70000"/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400" b="0" kern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8D55763-553F-4922-BD15-EA28F937C1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5644204"/>
                <a:ext cx="3826769" cy="461665"/>
              </a:xfrm>
              <a:prstGeom prst="rect">
                <a:avLst/>
              </a:prstGeom>
              <a:blipFill>
                <a:blip r:embed="rId5"/>
                <a:stretch>
                  <a:fillRect l="-637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338182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7,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is non-compatible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400" dirty="0"/>
                  <a:t>, skip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  <a:blipFill>
                <a:blip r:embed="rId2"/>
                <a:stretch>
                  <a:fillRect l="-296" t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Greedy Activity Selection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192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2979249"/>
                  </p:ext>
                </p:extLst>
              </p:nvPr>
            </p:nvGraphicFramePr>
            <p:xfrm>
              <a:off x="1187624" y="1700238"/>
              <a:ext cx="6408708" cy="129614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7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2979249"/>
                  </p:ext>
                </p:extLst>
              </p:nvPr>
            </p:nvGraphicFramePr>
            <p:xfrm>
              <a:off x="1187624" y="1700238"/>
              <a:ext cx="6408708" cy="129614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634" r="-1097727" b="-219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7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4167" r="-1097727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7042" r="-1097727" b="-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11F7FBAA-D59C-4021-B2D3-2444FBC23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212976"/>
            <a:ext cx="5496691" cy="2431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9131BB8-E2F6-45C7-9DCE-3D6CF23A6A61}"/>
                  </a:ext>
                </a:extLst>
              </p:cNvPr>
              <p:cNvSpPr/>
              <p:nvPr/>
            </p:nvSpPr>
            <p:spPr>
              <a:xfrm>
                <a:off x="457199" y="5644204"/>
                <a:ext cx="382676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 eaLnBrk="0" hangingPunct="0">
                  <a:spcBef>
                    <a:spcPct val="20000"/>
                  </a:spcBef>
                  <a:buClr>
                    <a:srgbClr val="660033"/>
                  </a:buClr>
                  <a:buSzPct val="70000"/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400" b="0" kern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9131BB8-E2F6-45C7-9DCE-3D6CF23A6A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5644204"/>
                <a:ext cx="3826769" cy="461665"/>
              </a:xfrm>
              <a:prstGeom prst="rect">
                <a:avLst/>
              </a:prstGeom>
              <a:blipFill>
                <a:blip r:embed="rId5"/>
                <a:stretch>
                  <a:fillRect l="-637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69548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8,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is a compatible choice because it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400" dirty="0"/>
                  <a:t>, insert it in optimal solution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  <a:blipFill>
                <a:blip r:embed="rId2"/>
                <a:stretch>
                  <a:fillRect l="-296" t="-85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Greedy Activity Selection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193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8898947"/>
                  </p:ext>
                </p:extLst>
              </p:nvPr>
            </p:nvGraphicFramePr>
            <p:xfrm>
              <a:off x="1187624" y="1700238"/>
              <a:ext cx="6408708" cy="129614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8898947"/>
                  </p:ext>
                </p:extLst>
              </p:nvPr>
            </p:nvGraphicFramePr>
            <p:xfrm>
              <a:off x="1187624" y="1700238"/>
              <a:ext cx="6408708" cy="129614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634" r="-1097727" b="-219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4167" r="-1097727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7042" r="-1097727" b="-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11F7FBAA-D59C-4021-B2D3-2444FBC23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212976"/>
            <a:ext cx="5496691" cy="2431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BEE02EA-AC33-4A60-8D1D-2858C2C1E016}"/>
                  </a:ext>
                </a:extLst>
              </p:cNvPr>
              <p:cNvSpPr/>
              <p:nvPr/>
            </p:nvSpPr>
            <p:spPr>
              <a:xfrm>
                <a:off x="457199" y="5644204"/>
                <a:ext cx="24850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lvl="0" indent="-342900" algn="just" eaLnBrk="0" hangingPunct="0">
                  <a:spcBef>
                    <a:spcPct val="20000"/>
                  </a:spcBef>
                  <a:buClr>
                    <a:srgbClr val="660033"/>
                  </a:buClr>
                  <a:buSzPct val="70000"/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400" b="0" kern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BEE02EA-AC33-4A60-8D1D-2858C2C1E0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5644204"/>
                <a:ext cx="2485039" cy="461665"/>
              </a:xfrm>
              <a:prstGeom prst="rect">
                <a:avLst/>
              </a:prstGeom>
              <a:blipFill>
                <a:blip r:embed="rId5"/>
                <a:stretch>
                  <a:fillRect l="-980" r="-735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906129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439315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is non-compatible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altLang="zh-CN" sz="2400" dirty="0"/>
                  <a:t>, skip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4393158"/>
              </a:xfrm>
              <a:blipFill>
                <a:blip r:embed="rId2"/>
                <a:stretch>
                  <a:fillRect l="-296" t="-1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Greedy Activity Selection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194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3840622"/>
                  </p:ext>
                </p:extLst>
              </p:nvPr>
            </p:nvGraphicFramePr>
            <p:xfrm>
              <a:off x="1187624" y="1700238"/>
              <a:ext cx="6408708" cy="129614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9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3840622"/>
                  </p:ext>
                </p:extLst>
              </p:nvPr>
            </p:nvGraphicFramePr>
            <p:xfrm>
              <a:off x="1187624" y="1700238"/>
              <a:ext cx="6408708" cy="129614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634" r="-1097727" b="-219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9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4167" r="-1097727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7042" r="-1097727" b="-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11F7FBAA-D59C-4021-B2D3-2444FBC23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212976"/>
            <a:ext cx="5496691" cy="2431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B9FD079-918A-4F7F-8A98-E34ED688A200}"/>
                  </a:ext>
                </a:extLst>
              </p:cNvPr>
              <p:cNvSpPr/>
              <p:nvPr/>
            </p:nvSpPr>
            <p:spPr>
              <a:xfrm>
                <a:off x="457199" y="5644204"/>
                <a:ext cx="24850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lvl="0" indent="-342900" algn="just" eaLnBrk="0" hangingPunct="0">
                  <a:spcBef>
                    <a:spcPct val="20000"/>
                  </a:spcBef>
                  <a:buClr>
                    <a:srgbClr val="660033"/>
                  </a:buClr>
                  <a:buSzPct val="70000"/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400" b="0" kern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B9FD079-918A-4F7F-8A98-E34ED688A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5644204"/>
                <a:ext cx="2485039" cy="461665"/>
              </a:xfrm>
              <a:prstGeom prst="rect">
                <a:avLst/>
              </a:prstGeom>
              <a:blipFill>
                <a:blip r:embed="rId5"/>
                <a:stretch>
                  <a:fillRect l="-980" r="-735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01038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460918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is non-compatible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altLang="zh-CN" sz="2400" dirty="0"/>
                  <a:t>, skip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4609182"/>
              </a:xfrm>
              <a:blipFill>
                <a:blip r:embed="rId2"/>
                <a:stretch>
                  <a:fillRect l="-296" t="-1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Greedy Activity Selection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195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033573"/>
                  </p:ext>
                </p:extLst>
              </p:nvPr>
            </p:nvGraphicFramePr>
            <p:xfrm>
              <a:off x="1187624" y="1700238"/>
              <a:ext cx="6408708" cy="129614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10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033573"/>
                  </p:ext>
                </p:extLst>
              </p:nvPr>
            </p:nvGraphicFramePr>
            <p:xfrm>
              <a:off x="1187624" y="1700238"/>
              <a:ext cx="6408708" cy="129614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634" r="-1097727" b="-219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10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4167" r="-1097727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7042" r="-1097727" b="-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11F7FBAA-D59C-4021-B2D3-2444FBC23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212976"/>
            <a:ext cx="5496691" cy="2431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23FC45F-FA52-486F-9DF6-61DEC8AF3979}"/>
                  </a:ext>
                </a:extLst>
              </p:cNvPr>
              <p:cNvSpPr/>
              <p:nvPr/>
            </p:nvSpPr>
            <p:spPr>
              <a:xfrm>
                <a:off x="457199" y="5644204"/>
                <a:ext cx="24850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lvl="0" indent="-342900" algn="just" eaLnBrk="0" hangingPunct="0">
                  <a:spcBef>
                    <a:spcPct val="20000"/>
                  </a:spcBef>
                  <a:buClr>
                    <a:srgbClr val="660033"/>
                  </a:buClr>
                  <a:buSzPct val="70000"/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400" b="0" kern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23FC45F-FA52-486F-9DF6-61DEC8AF39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5644204"/>
                <a:ext cx="2485039" cy="461665"/>
              </a:xfrm>
              <a:prstGeom prst="rect">
                <a:avLst/>
              </a:prstGeom>
              <a:blipFill>
                <a:blip r:embed="rId5"/>
                <a:stretch>
                  <a:fillRect l="-980" r="-735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512046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460918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11,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is a compatible choice because it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altLang="zh-CN" sz="2400" dirty="0"/>
                  <a:t>, insert it in optimal solution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4609182"/>
              </a:xfrm>
              <a:blipFill>
                <a:blip r:embed="rId2"/>
                <a:stretch>
                  <a:fillRect l="-296" t="-1058" r="-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Greedy Activity Selection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196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9786955"/>
                  </p:ext>
                </p:extLst>
              </p:nvPr>
            </p:nvGraphicFramePr>
            <p:xfrm>
              <a:off x="1187624" y="1700238"/>
              <a:ext cx="6408708" cy="129614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11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12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9786955"/>
                  </p:ext>
                </p:extLst>
              </p:nvPr>
            </p:nvGraphicFramePr>
            <p:xfrm>
              <a:off x="1187624" y="1700238"/>
              <a:ext cx="6408708" cy="129614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634" r="-1097727" b="-219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11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4167" r="-1097727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12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7042" r="-1097727" b="-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11F7FBAA-D59C-4021-B2D3-2444FBC23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5" y="3212976"/>
            <a:ext cx="5496688" cy="2431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3486245-CEF2-4951-86B2-13F1F60FB710}"/>
                  </a:ext>
                </a:extLst>
              </p:cNvPr>
              <p:cNvSpPr/>
              <p:nvPr/>
            </p:nvSpPr>
            <p:spPr>
              <a:xfrm>
                <a:off x="457199" y="5644204"/>
                <a:ext cx="47628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 eaLnBrk="0" hangingPunct="0">
                  <a:spcBef>
                    <a:spcPct val="20000"/>
                  </a:spcBef>
                  <a:buClr>
                    <a:srgbClr val="660033"/>
                  </a:buClr>
                  <a:buSzPct val="70000"/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sz="24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400" b="0" kern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3486245-CEF2-4951-86B2-13F1F60FB7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5644204"/>
                <a:ext cx="4762873" cy="461665"/>
              </a:xfrm>
              <a:prstGeom prst="rect">
                <a:avLst/>
              </a:prstGeom>
              <a:blipFill>
                <a:blip r:embed="rId5"/>
                <a:stretch>
                  <a:fillRect l="-512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20333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1728862"/>
              </a:xfrm>
            </p:spPr>
            <p:txBody>
              <a:bodyPr/>
              <a:lstStyle/>
              <a:p>
                <a:r>
                  <a:rPr lang="en-US" altLang="zh-CN" sz="2400" b="1" dirty="0"/>
                  <a:t>Theorem</a:t>
                </a:r>
                <a:r>
                  <a:rPr lang="en-US" altLang="zh-CN" sz="2400" dirty="0"/>
                  <a:t>:</a:t>
                </a:r>
              </a:p>
              <a:p>
                <a:pPr lvl="1"/>
                <a:r>
                  <a:rPr lang="en-US" altLang="zh-CN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dirty="0"/>
                  <a:t> is a selected activity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Greedy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Activity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Selection</m:t>
                    </m:r>
                  </m:oMath>
                </a14:m>
                <a:r>
                  <a:rPr lang="en-US" altLang="zh-CN" sz="2400" dirty="0"/>
                  <a:t> algorithm,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dirty="0"/>
                  <a:t>(activities that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dirty="0"/>
                  <a:t> finishes) is nonempty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400" dirty="0"/>
                  <a:t> has the earliest finishing time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is included in some optimal solution.</a:t>
                </a:r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1728862"/>
              </a:xfrm>
              <a:blipFill>
                <a:blip r:embed="rId2"/>
                <a:stretch>
                  <a:fillRect l="-296" t="-2817" r="-1111" b="-23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Correctness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DBA74F-44E7-40D8-BA08-F0B78E9FB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2" y="2918557"/>
            <a:ext cx="5496691" cy="2431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CA87D9B-019F-4A1C-9609-AC2E184D6EF5}"/>
                  </a:ext>
                </a:extLst>
              </p:cNvPr>
              <p:cNvSpPr/>
              <p:nvPr/>
            </p:nvSpPr>
            <p:spPr>
              <a:xfrm>
                <a:off x="2015714" y="5349785"/>
                <a:ext cx="511256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we insert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24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optimal solution,</a:t>
                </a:r>
              </a:p>
              <a:p>
                <a:r>
                  <a:rPr lang="en-US" altLang="zh-CN" sz="24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sz="2400" b="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</m:sub>
                    </m:sSub>
                  </m:oMath>
                </a14:m>
                <a:endParaRPr lang="zh-CN" alt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CA87D9B-019F-4A1C-9609-AC2E184D6E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714" y="5349785"/>
                <a:ext cx="5112568" cy="1200329"/>
              </a:xfrm>
              <a:prstGeom prst="rect">
                <a:avLst/>
              </a:prstGeom>
              <a:blipFill>
                <a:blip r:embed="rId4"/>
                <a:stretch>
                  <a:fillRect l="-597" t="-4082" r="-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015793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1">
            <a:extLst>
              <a:ext uri="{FF2B5EF4-FFF2-40B4-BE49-F238E27FC236}">
                <a16:creationId xmlns:a16="http://schemas.microsoft.com/office/drawing/2014/main" id="{3C0584A8-2AFD-4841-A144-04D678A77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050"/>
            <a:ext cx="8229600" cy="4969222"/>
          </a:xfrm>
        </p:spPr>
        <p:txBody>
          <a:bodyPr/>
          <a:lstStyle/>
          <a:p>
            <a:r>
              <a:rPr lang="en-US" altLang="zh-CN" sz="2400" dirty="0"/>
              <a:t>How can we prove it?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Correctness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38565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4969222"/>
              </a:xfrm>
            </p:spPr>
            <p:txBody>
              <a:bodyPr/>
              <a:lstStyle/>
              <a:p>
                <a:r>
                  <a:rPr lang="en-US" altLang="zh-CN" sz="2400" dirty="0"/>
                  <a:t>How can we prove it?</a:t>
                </a:r>
              </a:p>
              <a:p>
                <a:pPr lvl="1"/>
                <a:r>
                  <a:rPr lang="en-US" altLang="zh-CN" sz="2400" dirty="0"/>
                  <a:t>We can convert any other optimal solution(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sz="2400" dirty="0"/>
                  <a:t>) to the greedy algorithm solution(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2400" dirty="0"/>
                  <a:t>)</a:t>
                </a:r>
              </a:p>
              <a:p>
                <a:pPr lvl="1"/>
                <a:endParaRPr lang="en-US" altLang="zh-CN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4969222"/>
              </a:xfrm>
              <a:blipFill>
                <a:blip r:embed="rId2"/>
                <a:stretch>
                  <a:fillRect l="-296" t="-982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Correctness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969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Introduction to Part III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The Fractional Knapsack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 Greedy Algorithm and correctness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The Huffman Coding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 Greedy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The Activity Selection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 Greedy Algorithm and correctness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Extended:</a:t>
            </a:r>
            <a:r>
              <a:rPr lang="zh-CN" altLang="en-US" sz="2600" dirty="0"/>
              <a:t> </a:t>
            </a:r>
            <a:r>
              <a:rPr lang="en-US" altLang="zh-CN" sz="2600" dirty="0"/>
              <a:t>Weighted</a:t>
            </a:r>
            <a:r>
              <a:rPr lang="zh-CN" altLang="en-US" sz="2600" dirty="0"/>
              <a:t> </a:t>
            </a:r>
            <a:r>
              <a:rPr lang="en-US" altLang="zh-CN" sz="2600" dirty="0"/>
              <a:t>Activity Selection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2948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Greedy Solution for Fractional Knapsack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Calculate the value-per-pound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dirty="0"/>
                  <a:t> for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= 1, 2, …, n.</a:t>
                </a:r>
              </a:p>
              <a:p>
                <a:r>
                  <a:rPr lang="en-US" altLang="zh-CN" sz="2400" dirty="0"/>
                  <a:t>Sort the items by 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. Let the sorted item sequence be 1, 2, …,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, …, n, and the corresponding value-per-pound and weight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 respectively.</a:t>
                </a:r>
              </a:p>
              <a:p>
                <a:r>
                  <a:rPr lang="en-US" altLang="zh-CN" sz="2400" dirty="0"/>
                  <a:t>Let k be the current weight limit (Initially, k = K). In each iteration, we choose item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from the head of the unselected list.</a:t>
                </a:r>
              </a:p>
              <a:p>
                <a:pPr lvl="1"/>
                <a:r>
                  <a:rPr lang="en-US" altLang="zh-CN" sz="2200" dirty="0"/>
                  <a:t>If k ≥ </a:t>
                </a:r>
                <a:r>
                  <a:rPr lang="en-US" altLang="zh-CN" sz="2200" dirty="0" err="1"/>
                  <a:t>w</a:t>
                </a:r>
                <a:r>
                  <a:rPr lang="en-US" altLang="zh-CN" sz="2200" baseline="-25000" dirty="0" err="1"/>
                  <a:t>i</a:t>
                </a:r>
                <a:r>
                  <a:rPr lang="en-US" altLang="zh-CN" sz="2200" dirty="0"/>
                  <a:t>, set x</a:t>
                </a:r>
                <a:r>
                  <a:rPr lang="en-US" altLang="zh-CN" sz="2200" baseline="-25000" dirty="0"/>
                  <a:t>i</a:t>
                </a:r>
                <a:r>
                  <a:rPr lang="en-US" altLang="zh-CN" sz="2200" dirty="0"/>
                  <a:t> = 1 (we take item </a:t>
                </a:r>
                <a:r>
                  <a:rPr lang="en-US" altLang="zh-CN" sz="2200" dirty="0" err="1"/>
                  <a:t>i</a:t>
                </a:r>
                <a:r>
                  <a:rPr lang="en-US" altLang="zh-CN" sz="2200" dirty="0"/>
                  <a:t>), and reduce k = k − </a:t>
                </a:r>
                <a:r>
                  <a:rPr lang="en-US" altLang="zh-CN" sz="2200" dirty="0" err="1"/>
                  <a:t>w</a:t>
                </a:r>
                <a:r>
                  <a:rPr lang="en-US" altLang="zh-CN" sz="2200" baseline="-25000" dirty="0" err="1"/>
                  <a:t>i</a:t>
                </a:r>
                <a:r>
                  <a:rPr lang="en-US" altLang="zh-CN" sz="2200" dirty="0"/>
                  <a:t>, then consider the next unselected item.</a:t>
                </a:r>
              </a:p>
              <a:p>
                <a:pPr lvl="1"/>
                <a:r>
                  <a:rPr lang="en-US" altLang="zh-CN" sz="2200" dirty="0"/>
                  <a:t>If k &lt; </a:t>
                </a:r>
                <a:r>
                  <a:rPr lang="en-US" altLang="zh-CN" sz="2200" dirty="0" err="1"/>
                  <a:t>w</a:t>
                </a:r>
                <a:r>
                  <a:rPr lang="en-US" altLang="zh-CN" sz="2200" baseline="-25000" dirty="0" err="1"/>
                  <a:t>i</a:t>
                </a:r>
                <a:r>
                  <a:rPr lang="en-US" altLang="zh-CN" sz="2200" dirty="0"/>
                  <a:t>, set x</a:t>
                </a:r>
                <a:r>
                  <a:rPr lang="en-US" altLang="zh-CN" sz="2200" baseline="-25000" dirty="0"/>
                  <a:t>i</a:t>
                </a:r>
                <a:r>
                  <a:rPr lang="en-US" altLang="zh-CN" sz="2200" dirty="0"/>
                  <a:t> = k/</a:t>
                </a:r>
                <a:r>
                  <a:rPr lang="en-US" altLang="zh-CN" sz="2200" dirty="0" err="1"/>
                  <a:t>w</a:t>
                </a:r>
                <a:r>
                  <a:rPr lang="en-US" altLang="zh-CN" sz="2200" baseline="-25000" dirty="0" err="1"/>
                  <a:t>i</a:t>
                </a:r>
                <a:r>
                  <a:rPr lang="en-US" altLang="zh-CN" sz="2200" dirty="0"/>
                  <a:t> ( we take a </a:t>
                </a:r>
                <a:r>
                  <a:rPr lang="en-US" altLang="zh-CN" sz="2200" dirty="0">
                    <a:solidFill>
                      <a:srgbClr val="0070C0"/>
                    </a:solidFill>
                  </a:rPr>
                  <a:t>fraction</a:t>
                </a:r>
                <a:r>
                  <a:rPr lang="en-US" altLang="zh-CN" sz="2200" dirty="0"/>
                  <a:t> k/</a:t>
                </a:r>
                <a:r>
                  <a:rPr lang="en-US" altLang="zh-CN" sz="2200" dirty="0" err="1"/>
                  <a:t>w</a:t>
                </a:r>
                <a:r>
                  <a:rPr lang="en-US" altLang="zh-CN" sz="2200" baseline="-25000" dirty="0" err="1"/>
                  <a:t>i</a:t>
                </a:r>
                <a:r>
                  <a:rPr lang="en-US" altLang="zh-CN" sz="2200" dirty="0"/>
                  <a:t> of item </a:t>
                </a:r>
                <a:r>
                  <a:rPr lang="en-US" altLang="zh-CN" sz="2200" dirty="0" err="1"/>
                  <a:t>i</a:t>
                </a:r>
                <a:r>
                  <a:rPr lang="en-US" altLang="zh-CN" sz="2200" dirty="0"/>
                  <a:t>), Then the algorithm terminates.</a:t>
                </a:r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Running time: O(n log n).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62530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4969222"/>
              </a:xfrm>
            </p:spPr>
            <p:txBody>
              <a:bodyPr/>
              <a:lstStyle/>
              <a:p>
                <a:r>
                  <a:rPr lang="en-US" altLang="zh-CN" sz="2400" dirty="0"/>
                  <a:t>How can we prove it?</a:t>
                </a:r>
              </a:p>
              <a:p>
                <a:pPr lvl="1"/>
                <a:r>
                  <a:rPr lang="en-US" altLang="zh-CN" sz="2400" dirty="0"/>
                  <a:t>We can convert any other optimal solution(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sz="2400" dirty="0"/>
                  <a:t>) to the greedy algorithm solution(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2400" dirty="0"/>
                  <a:t>)</a:t>
                </a:r>
              </a:p>
              <a:p>
                <a:pPr lvl="1"/>
                <a:endParaRPr lang="en-US" altLang="zh-CN" sz="2400" dirty="0"/>
              </a:p>
              <a:p>
                <a:r>
                  <a:rPr lang="en-US" altLang="zh-CN" sz="2400" dirty="0"/>
                  <a:t>Idea:</a:t>
                </a:r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4969222"/>
              </a:xfrm>
              <a:blipFill>
                <a:blip r:embed="rId2"/>
                <a:stretch>
                  <a:fillRect l="-296" t="-982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Correctness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894270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4969222"/>
              </a:xfrm>
            </p:spPr>
            <p:txBody>
              <a:bodyPr/>
              <a:lstStyle/>
              <a:p>
                <a:r>
                  <a:rPr lang="en-US" altLang="zh-CN" sz="2400" dirty="0"/>
                  <a:t>How can we prove it?</a:t>
                </a:r>
              </a:p>
              <a:p>
                <a:pPr lvl="1"/>
                <a:r>
                  <a:rPr lang="en-US" altLang="zh-CN" sz="2400" dirty="0"/>
                  <a:t>We can convert any other optimal solution(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sz="2400" dirty="0"/>
                  <a:t>) to the greedy algorithm solution(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2400" dirty="0"/>
                  <a:t>)</a:t>
                </a:r>
              </a:p>
              <a:p>
                <a:pPr lvl="1"/>
                <a:endParaRPr lang="en-US" altLang="zh-CN" sz="2400" dirty="0"/>
              </a:p>
              <a:p>
                <a:r>
                  <a:rPr lang="en-US" altLang="zh-CN" sz="2400" dirty="0"/>
                  <a:t>Idea:</a:t>
                </a:r>
              </a:p>
              <a:p>
                <a:pPr lvl="1"/>
                <a:r>
                  <a:rPr lang="en-US" altLang="zh-CN" sz="2400" dirty="0"/>
                  <a:t>Compare the activities in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2400" dirty="0"/>
                  <a:t> from left to right</a:t>
                </a:r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4969222"/>
              </a:xfrm>
              <a:blipFill>
                <a:blip r:embed="rId2"/>
                <a:stretch>
                  <a:fillRect l="-296" t="-982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Correctness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389391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4969222"/>
              </a:xfrm>
            </p:spPr>
            <p:txBody>
              <a:bodyPr/>
              <a:lstStyle/>
              <a:p>
                <a:r>
                  <a:rPr lang="en-US" altLang="zh-CN" sz="2400" dirty="0"/>
                  <a:t>How can we prove it?</a:t>
                </a:r>
              </a:p>
              <a:p>
                <a:pPr lvl="1"/>
                <a:r>
                  <a:rPr lang="en-US" altLang="zh-CN" sz="2400" dirty="0"/>
                  <a:t>We can convert any other optimal solution(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sz="2400" dirty="0"/>
                  <a:t>) to the greedy algorithm solution(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2400" dirty="0"/>
                  <a:t>)</a:t>
                </a:r>
              </a:p>
              <a:p>
                <a:pPr lvl="1"/>
                <a:endParaRPr lang="en-US" altLang="zh-CN" sz="2400" dirty="0"/>
              </a:p>
              <a:p>
                <a:r>
                  <a:rPr lang="en-US" altLang="zh-CN" sz="2400" dirty="0"/>
                  <a:t>Idea:</a:t>
                </a:r>
              </a:p>
              <a:p>
                <a:pPr lvl="1"/>
                <a:r>
                  <a:rPr lang="en-US" altLang="zh-CN" sz="2400" dirty="0"/>
                  <a:t>Compare the activities in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2400" dirty="0"/>
                  <a:t> from left to right</a:t>
                </a:r>
              </a:p>
              <a:p>
                <a:pPr lvl="1"/>
                <a:r>
                  <a:rPr lang="en-US" altLang="zh-CN" sz="2400" dirty="0"/>
                  <a:t>If they match in the selected activity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400" b="0" dirty="0"/>
                  <a:t>  skip</a:t>
                </a:r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4969222"/>
              </a:xfrm>
              <a:blipFill>
                <a:blip r:embed="rId2"/>
                <a:stretch>
                  <a:fillRect l="-296" t="-982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Correctness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98476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4969222"/>
              </a:xfrm>
            </p:spPr>
            <p:txBody>
              <a:bodyPr/>
              <a:lstStyle/>
              <a:p>
                <a:r>
                  <a:rPr lang="en-US" altLang="zh-CN" sz="2400" dirty="0"/>
                  <a:t>How can we prove it?</a:t>
                </a:r>
              </a:p>
              <a:p>
                <a:pPr lvl="1"/>
                <a:r>
                  <a:rPr lang="en-US" altLang="zh-CN" sz="2400" dirty="0"/>
                  <a:t>We can convert any other optimal solution(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sz="2400" dirty="0"/>
                  <a:t>) to the greedy algorithm solution(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2400" dirty="0"/>
                  <a:t>)</a:t>
                </a:r>
              </a:p>
              <a:p>
                <a:pPr lvl="1"/>
                <a:endParaRPr lang="en-US" altLang="zh-CN" sz="2400" dirty="0"/>
              </a:p>
              <a:p>
                <a:r>
                  <a:rPr lang="en-US" altLang="zh-CN" sz="2400" dirty="0"/>
                  <a:t>Idea:</a:t>
                </a:r>
              </a:p>
              <a:p>
                <a:pPr lvl="1"/>
                <a:r>
                  <a:rPr lang="en-US" altLang="zh-CN" sz="2400" dirty="0"/>
                  <a:t>Compare the activities in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2400" dirty="0"/>
                  <a:t> from left to right</a:t>
                </a:r>
              </a:p>
              <a:p>
                <a:pPr lvl="1"/>
                <a:r>
                  <a:rPr lang="en-US" altLang="zh-CN" sz="2400" dirty="0"/>
                  <a:t>If they match in the selected activity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400" b="0" dirty="0"/>
                  <a:t>  skip</a:t>
                </a:r>
              </a:p>
              <a:p>
                <a:pPr lvl="1"/>
                <a:r>
                  <a:rPr lang="en-US" altLang="zh-CN" sz="2400" dirty="0"/>
                  <a:t>If they do not match, we can replace the activity in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sz="2400" b="0" dirty="0"/>
                  <a:t> </a:t>
                </a:r>
                <a:r>
                  <a:rPr lang="en-US" altLang="zh-CN" sz="2400" dirty="0"/>
                  <a:t>by that in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2400" b="0" dirty="0"/>
                  <a:t> because the one in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2400" b="0" dirty="0"/>
                  <a:t> finish first</a:t>
                </a:r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4969222"/>
              </a:xfrm>
              <a:blipFill>
                <a:blip r:embed="rId2"/>
                <a:stretch>
                  <a:fillRect l="-296" t="-982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Correctness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0477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496922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400" b="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400" b="0" dirty="0">
                  <a:solidFill>
                    <a:srgbClr val="0070C0"/>
                  </a:solidFill>
                </a:endParaRPr>
              </a:p>
              <a:p>
                <a:endParaRPr lang="en-US" altLang="zh-CN" sz="2400" dirty="0"/>
              </a:p>
              <a:p>
                <a:endParaRPr lang="en-US" altLang="zh-CN" sz="2400" b="0" dirty="0"/>
              </a:p>
              <a:p>
                <a:endParaRPr lang="en-US" altLang="zh-CN" sz="2400" dirty="0"/>
              </a:p>
              <a:p>
                <a:endParaRPr lang="en-US" altLang="zh-CN" sz="2400" b="0" dirty="0"/>
              </a:p>
              <a:p>
                <a:endParaRPr lang="en-US" altLang="zh-CN" sz="2400" dirty="0"/>
              </a:p>
              <a:p>
                <a:endParaRPr lang="en-US" altLang="zh-CN" sz="2400" b="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4969222"/>
              </a:xfrm>
              <a:blipFill>
                <a:blip r:embed="rId2"/>
                <a:stretch>
                  <a:fillRect l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Correctness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DC517E-D0E7-47F0-A456-EAD7C9B1B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190" y="1988840"/>
            <a:ext cx="5447619" cy="2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1873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496922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400" b="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400" b="0" dirty="0">
                  <a:solidFill>
                    <a:srgbClr val="0070C0"/>
                  </a:solidFill>
                </a:endParaRPr>
              </a:p>
              <a:p>
                <a:endParaRPr lang="en-US" altLang="zh-CN" sz="2400" dirty="0"/>
              </a:p>
              <a:p>
                <a:endParaRPr lang="en-US" altLang="zh-CN" sz="2400" b="0" dirty="0"/>
              </a:p>
              <a:p>
                <a:endParaRPr lang="en-US" altLang="zh-CN" sz="2400" dirty="0"/>
              </a:p>
              <a:p>
                <a:endParaRPr lang="en-US" altLang="zh-CN" sz="2400" b="0" dirty="0"/>
              </a:p>
              <a:p>
                <a:endParaRPr lang="en-US" altLang="zh-CN" sz="2400" dirty="0"/>
              </a:p>
              <a:p>
                <a:endParaRPr lang="en-US" altLang="zh-CN" sz="2400" b="0" dirty="0"/>
              </a:p>
              <a:p>
                <a:r>
                  <a:rPr lang="en-US" altLang="zh-CN" sz="2400" dirty="0"/>
                  <a:t>We can map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sz="2400" dirty="0"/>
                  <a:t> to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4969222"/>
              </a:xfrm>
              <a:blipFill>
                <a:blip r:embed="rId2"/>
                <a:stretch>
                  <a:fillRect l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Correctness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DC517E-D0E7-47F0-A456-EAD7C9B1B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190" y="1988840"/>
            <a:ext cx="5447619" cy="2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8703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496922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400" b="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400" b="0" dirty="0">
                  <a:solidFill>
                    <a:srgbClr val="00B0F0"/>
                  </a:solidFill>
                </a:endParaRPr>
              </a:p>
              <a:p>
                <a:endParaRPr lang="en-US" altLang="zh-CN" sz="2400" dirty="0"/>
              </a:p>
              <a:p>
                <a:endParaRPr lang="en-US" altLang="zh-CN" sz="2400" b="0" dirty="0"/>
              </a:p>
              <a:p>
                <a:endParaRPr lang="en-US" altLang="zh-CN" sz="2400" dirty="0"/>
              </a:p>
              <a:p>
                <a:endParaRPr lang="en-US" altLang="zh-CN" sz="2400" b="0" dirty="0"/>
              </a:p>
              <a:p>
                <a:endParaRPr lang="en-US" altLang="zh-CN" sz="2400" dirty="0"/>
              </a:p>
              <a:p>
                <a:endParaRPr lang="en-US" altLang="zh-CN" sz="2400" b="0" dirty="0"/>
              </a:p>
              <a:p>
                <a:r>
                  <a:rPr lang="en-US" altLang="zh-CN" sz="2400" dirty="0"/>
                  <a:t>We can map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sz="2400" dirty="0"/>
                  <a:t> to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CN" sz="2400" dirty="0"/>
              </a:p>
              <a:p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altLang="zh-CN" sz="2400" dirty="0"/>
                  <a:t> in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sz="2400" dirty="0"/>
                  <a:t> can be replaced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altLang="zh-CN" sz="2400" dirty="0"/>
                  <a:t> from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2400" dirty="0"/>
                  <a:t> (finishes earlier)</a:t>
                </a:r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4969222"/>
              </a:xfrm>
              <a:blipFill>
                <a:blip r:embed="rId2"/>
                <a:stretch>
                  <a:fillRect l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Correctness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DC517E-D0E7-47F0-A456-EAD7C9B1B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190" y="1988840"/>
            <a:ext cx="5447619" cy="2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2799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1">
            <a:extLst>
              <a:ext uri="{FF2B5EF4-FFF2-40B4-BE49-F238E27FC236}">
                <a16:creationId xmlns:a16="http://schemas.microsoft.com/office/drawing/2014/main" id="{3C0584A8-2AFD-4841-A144-04D678A77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050"/>
            <a:ext cx="8229600" cy="4969222"/>
          </a:xfrm>
        </p:spPr>
        <p:txBody>
          <a:bodyPr/>
          <a:lstStyle/>
          <a:p>
            <a:r>
              <a:rPr lang="en-US" altLang="zh-CN" sz="2400" dirty="0"/>
              <a:t>Proving a greedy solution is optimal:</a:t>
            </a:r>
          </a:p>
          <a:p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Correctness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421777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1">
            <a:extLst>
              <a:ext uri="{FF2B5EF4-FFF2-40B4-BE49-F238E27FC236}">
                <a16:creationId xmlns:a16="http://schemas.microsoft.com/office/drawing/2014/main" id="{3C0584A8-2AFD-4841-A144-04D678A77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050"/>
            <a:ext cx="8229600" cy="4969222"/>
          </a:xfrm>
        </p:spPr>
        <p:txBody>
          <a:bodyPr/>
          <a:lstStyle/>
          <a:p>
            <a:r>
              <a:rPr lang="en-US" altLang="zh-CN" sz="2400" dirty="0"/>
              <a:t>Proving a greedy solution is optimal:</a:t>
            </a:r>
          </a:p>
          <a:p>
            <a:endParaRPr lang="en-US" altLang="zh-CN" sz="2400" dirty="0"/>
          </a:p>
          <a:p>
            <a:pPr lvl="1"/>
            <a:r>
              <a:rPr lang="en-US" altLang="zh-CN" sz="2400" dirty="0"/>
              <a:t>Remember: </a:t>
            </a:r>
            <a:r>
              <a:rPr lang="en-US" altLang="zh-CN" sz="2400" dirty="0">
                <a:solidFill>
                  <a:srgbClr val="FF0000"/>
                </a:solidFill>
              </a:rPr>
              <a:t>Not all</a:t>
            </a:r>
            <a:r>
              <a:rPr lang="en-US" altLang="zh-CN" sz="2400" dirty="0"/>
              <a:t> problems have optimal greedy solution.</a:t>
            </a:r>
          </a:p>
          <a:p>
            <a:pPr lvl="1"/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Correctness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99181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1">
            <a:extLst>
              <a:ext uri="{FF2B5EF4-FFF2-40B4-BE49-F238E27FC236}">
                <a16:creationId xmlns:a16="http://schemas.microsoft.com/office/drawing/2014/main" id="{3C0584A8-2AFD-4841-A144-04D678A77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050"/>
            <a:ext cx="8229600" cy="4969222"/>
          </a:xfrm>
        </p:spPr>
        <p:txBody>
          <a:bodyPr/>
          <a:lstStyle/>
          <a:p>
            <a:r>
              <a:rPr lang="en-US" altLang="zh-CN" sz="2400" dirty="0"/>
              <a:t>Proving a greedy solution is optimal:</a:t>
            </a:r>
          </a:p>
          <a:p>
            <a:endParaRPr lang="en-US" altLang="zh-CN" sz="2400" dirty="0"/>
          </a:p>
          <a:p>
            <a:pPr lvl="1"/>
            <a:r>
              <a:rPr lang="en-US" altLang="zh-CN" sz="2400" dirty="0"/>
              <a:t>Remember: </a:t>
            </a:r>
            <a:r>
              <a:rPr lang="en-US" altLang="zh-CN" sz="2400" dirty="0">
                <a:solidFill>
                  <a:srgbClr val="FF0000"/>
                </a:solidFill>
              </a:rPr>
              <a:t>Not all </a:t>
            </a:r>
            <a:r>
              <a:rPr lang="en-US" altLang="zh-CN" sz="2400" dirty="0"/>
              <a:t>problems have optimal greedy solution.</a:t>
            </a:r>
          </a:p>
          <a:p>
            <a:pPr lvl="1"/>
            <a:endParaRPr lang="en-US" altLang="zh-CN" sz="2400" dirty="0"/>
          </a:p>
          <a:p>
            <a:pPr lvl="1"/>
            <a:r>
              <a:rPr lang="en-US" altLang="zh-CN" sz="2400" dirty="0"/>
              <a:t>If it does, you need to prove it.</a:t>
            </a:r>
          </a:p>
          <a:p>
            <a:pPr lvl="1"/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Correctness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938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Pseudocode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62" y="1222835"/>
            <a:ext cx="7038206" cy="5635165"/>
          </a:xfr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37045"/>
            <a:ext cx="3229426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3951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1">
            <a:extLst>
              <a:ext uri="{FF2B5EF4-FFF2-40B4-BE49-F238E27FC236}">
                <a16:creationId xmlns:a16="http://schemas.microsoft.com/office/drawing/2014/main" id="{3C0584A8-2AFD-4841-A144-04D678A77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050"/>
            <a:ext cx="8229600" cy="4969222"/>
          </a:xfrm>
        </p:spPr>
        <p:txBody>
          <a:bodyPr/>
          <a:lstStyle/>
          <a:p>
            <a:r>
              <a:rPr lang="en-US" altLang="zh-CN" sz="2400" dirty="0"/>
              <a:t>Proving a greedy solution is optimal:</a:t>
            </a:r>
          </a:p>
          <a:p>
            <a:endParaRPr lang="en-US" altLang="zh-CN" sz="2400" dirty="0"/>
          </a:p>
          <a:p>
            <a:pPr lvl="1"/>
            <a:r>
              <a:rPr lang="en-US" altLang="zh-CN" sz="2400" dirty="0"/>
              <a:t>Remember: </a:t>
            </a:r>
            <a:r>
              <a:rPr lang="en-US" altLang="zh-CN" sz="2400" dirty="0">
                <a:solidFill>
                  <a:srgbClr val="FF0000"/>
                </a:solidFill>
              </a:rPr>
              <a:t>Not all </a:t>
            </a:r>
            <a:r>
              <a:rPr lang="en-US" altLang="zh-CN" sz="2400" dirty="0"/>
              <a:t>problems have optimal greedy solution.</a:t>
            </a:r>
          </a:p>
          <a:p>
            <a:pPr lvl="1"/>
            <a:endParaRPr lang="en-US" altLang="zh-CN" sz="2400" dirty="0"/>
          </a:p>
          <a:p>
            <a:pPr lvl="1"/>
            <a:r>
              <a:rPr lang="en-US" altLang="zh-CN" sz="2400" dirty="0"/>
              <a:t>If it does, you need to prove it.</a:t>
            </a:r>
          </a:p>
          <a:p>
            <a:pPr lvl="1"/>
            <a:endParaRPr lang="en-US" altLang="zh-CN" sz="2400" dirty="0"/>
          </a:p>
          <a:p>
            <a:pPr lvl="1" algn="l"/>
            <a:r>
              <a:rPr lang="en-US" altLang="zh-CN" sz="2400" dirty="0"/>
              <a:t>Usually the proof includes mapping or converting </a:t>
            </a:r>
            <a:r>
              <a:rPr lang="en-US" altLang="zh-CN" sz="2400" dirty="0">
                <a:solidFill>
                  <a:srgbClr val="0070C0"/>
                </a:solidFill>
              </a:rPr>
              <a:t>any other optimal solution</a:t>
            </a:r>
            <a:r>
              <a:rPr lang="en-US" altLang="zh-CN" sz="2400" dirty="0">
                <a:solidFill>
                  <a:srgbClr val="00B0F0"/>
                </a:solidFill>
              </a:rPr>
              <a:t> </a:t>
            </a:r>
            <a:r>
              <a:rPr lang="en-US" altLang="zh-CN" sz="2400" dirty="0"/>
              <a:t>to </a:t>
            </a:r>
            <a:r>
              <a:rPr lang="en-US" altLang="zh-CN" sz="2400" dirty="0">
                <a:solidFill>
                  <a:srgbClr val="0070C0"/>
                </a:solidFill>
              </a:rPr>
              <a:t>the greedy solution.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Correctness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19522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65000"/>
                  </a:schemeClr>
                </a:solidFill>
              </a:rPr>
              <a:t>Introduction to Part III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65000"/>
                  </a:schemeClr>
                </a:solidFill>
              </a:rPr>
              <a:t>Fractional Knapsack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A Greedy Algorithm and correctness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65000"/>
                  </a:schemeClr>
                </a:solidFill>
              </a:rPr>
              <a:t>Huffman Coding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A Greedy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Activity Selection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A Greedy Algorithm and correctness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Extended:</a:t>
            </a:r>
            <a:r>
              <a:rPr lang="zh-CN" altLang="en-US" sz="2600" dirty="0">
                <a:solidFill>
                  <a:srgbClr val="FF0000"/>
                </a:solidFill>
              </a:rPr>
              <a:t> </a:t>
            </a:r>
            <a:r>
              <a:rPr lang="en-US" altLang="zh-CN" sz="2600" dirty="0">
                <a:solidFill>
                  <a:srgbClr val="FF0000"/>
                </a:solidFill>
              </a:rPr>
              <a:t>Weighted</a:t>
            </a:r>
            <a:r>
              <a:rPr lang="zh-CN" altLang="en-US" sz="2600" dirty="0">
                <a:solidFill>
                  <a:srgbClr val="FF0000"/>
                </a:solidFill>
              </a:rPr>
              <a:t> </a:t>
            </a:r>
            <a:r>
              <a:rPr lang="en-US" altLang="zh-CN" sz="2600" dirty="0">
                <a:solidFill>
                  <a:srgbClr val="FF0000"/>
                </a:solidFill>
              </a:rPr>
              <a:t>Activity Selection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324793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363272" cy="5834062"/>
              </a:xfrm>
            </p:spPr>
            <p:txBody>
              <a:bodyPr/>
              <a:lstStyle/>
              <a:p>
                <a:r>
                  <a:rPr lang="en-US" altLang="zh-CN" sz="2400" dirty="0"/>
                  <a:t>Given a set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/>
                  <a:t> of activities, such that each activity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 has a start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, a finishing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 and a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363272" cy="5834062"/>
              </a:xfrm>
              <a:blipFill>
                <a:blip r:embed="rId2"/>
                <a:stretch>
                  <a:fillRect l="-292" t="-836" r="-1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Weighted Activity Selection Problem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48343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363272" cy="5834062"/>
              </a:xfrm>
            </p:spPr>
            <p:txBody>
              <a:bodyPr/>
              <a:lstStyle/>
              <a:p>
                <a:r>
                  <a:rPr lang="en-US" altLang="zh-CN" sz="2400" dirty="0"/>
                  <a:t>Given a set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/>
                  <a:t> of activities, such that each activity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 has a start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, a finishing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sz="2400" dirty="0"/>
                  <a:t>and a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Two activities are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compatible</a:t>
                </a:r>
                <a:r>
                  <a:rPr lang="en-US" altLang="zh-CN" sz="2400" dirty="0"/>
                  <a:t> if they do not overlap.</a:t>
                </a: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363272" cy="5834062"/>
              </a:xfrm>
              <a:blipFill>
                <a:blip r:embed="rId2"/>
                <a:stretch>
                  <a:fillRect l="-292" t="-836" r="-1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Weighted Activity Selection Problem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80763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363272" cy="5834062"/>
              </a:xfrm>
            </p:spPr>
            <p:txBody>
              <a:bodyPr/>
              <a:lstStyle/>
              <a:p>
                <a:r>
                  <a:rPr lang="en-US" altLang="zh-CN" sz="2400" dirty="0"/>
                  <a:t>Given a set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/>
                  <a:t> of activities, such that each activity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 has a start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, a finishing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sz="2400" dirty="0"/>
                  <a:t>and a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Two activities are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compatible</a:t>
                </a:r>
                <a:r>
                  <a:rPr lang="en-US" altLang="zh-CN" sz="2400" dirty="0"/>
                  <a:t> if they do not overlap.</a:t>
                </a: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r>
                  <a:rPr lang="en-US" altLang="zh-CN" sz="2400" dirty="0"/>
                  <a:t>Goal: find max-weighted subset of mutually compatible activities.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363272" cy="5834062"/>
              </a:xfrm>
              <a:blipFill>
                <a:blip r:embed="rId2"/>
                <a:stretch>
                  <a:fillRect l="-292" t="-836" r="-1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Weighted Activity Selection Problem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55035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363272" cy="5689302"/>
              </a:xfrm>
            </p:spPr>
            <p:txBody>
              <a:bodyPr/>
              <a:lstStyle/>
              <a:p>
                <a:r>
                  <a:rPr lang="en-US" altLang="zh-CN" sz="2400" dirty="0"/>
                  <a:t>Given a set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/>
                  <a:t> of activities, such that each activity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 has a start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, a finishing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 and a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Two activities are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compatible</a:t>
                </a:r>
                <a:r>
                  <a:rPr lang="en-US" altLang="zh-CN" sz="2400" dirty="0"/>
                  <a:t> if they do not overlap.</a:t>
                </a: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r>
                  <a:rPr lang="en-US" altLang="zh-CN" sz="2400" dirty="0"/>
                  <a:t>Goal: find max-weighted subset of mutually compatible activities.</a:t>
                </a:r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That is, find a subset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400" dirty="0"/>
                  <a:t> of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such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∀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     and the following is maximized: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endParaRPr lang="en-US" altLang="zh-CN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363272" cy="5689302"/>
              </a:xfrm>
              <a:blipFill>
                <a:blip r:embed="rId2"/>
                <a:stretch>
                  <a:fillRect l="-292" t="-857" r="-1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Weighted Activity Selection Problem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51827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363272" cy="5689302"/>
              </a:xfrm>
            </p:spPr>
            <p:txBody>
              <a:bodyPr/>
              <a:lstStyle/>
              <a:p>
                <a:r>
                  <a:rPr lang="en-US" altLang="zh-CN" sz="2400" dirty="0"/>
                  <a:t>Can we use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Greedy</m:t>
                    </m:r>
                    <m:r>
                      <a:rPr lang="en-US" altLang="zh-CN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Activity</m:t>
                    </m:r>
                    <m:r>
                      <a:rPr lang="en-US" altLang="zh-CN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Selection</m:t>
                    </m:r>
                  </m:oMath>
                </a14:m>
                <a:r>
                  <a:rPr lang="en-US" altLang="zh-CN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sz="2400" dirty="0"/>
                  <a:t>algorithm to solve the Weighted Activity Selection Problem?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363272" cy="5689302"/>
              </a:xfrm>
              <a:blipFill>
                <a:blip r:embed="rId2"/>
                <a:stretch>
                  <a:fillRect l="-292" t="-857" r="-1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Greedy Activity Selection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255633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363272" cy="5689302"/>
              </a:xfrm>
            </p:spPr>
            <p:txBody>
              <a:bodyPr/>
              <a:lstStyle/>
              <a:p>
                <a:r>
                  <a:rPr lang="en-US" altLang="zh-CN" sz="2400" dirty="0"/>
                  <a:t>Can we use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Greedy</m:t>
                    </m:r>
                    <m:r>
                      <a:rPr lang="en-US" altLang="zh-CN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Activity</m:t>
                    </m:r>
                    <m:r>
                      <a:rPr lang="en-US" altLang="zh-CN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Selection</m:t>
                    </m:r>
                  </m:oMath>
                </a14:m>
                <a:r>
                  <a:rPr lang="en-US" altLang="zh-CN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sz="2400" dirty="0"/>
                  <a:t>algorithm to solve the Weighted Activity Selection Problem?</a:t>
                </a:r>
                <a:endParaRPr lang="en-US" altLang="zh-CN" sz="2000" dirty="0"/>
              </a:p>
              <a:p>
                <a:r>
                  <a:rPr lang="en-US" altLang="zh-CN" sz="2400" dirty="0">
                    <a:solidFill>
                      <a:srgbClr val="0070C0"/>
                    </a:solidFill>
                  </a:rPr>
                  <a:t>Main Idea.</a:t>
                </a:r>
              </a:p>
              <a:p>
                <a:pPr lvl="1"/>
                <a:r>
                  <a:rPr lang="en-US" altLang="zh-CN" sz="2400" dirty="0"/>
                  <a:t>Consider activities in ascending order of finishing time.</a:t>
                </a:r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363272" cy="5689302"/>
              </a:xfrm>
              <a:blipFill>
                <a:blip r:embed="rId2"/>
                <a:stretch>
                  <a:fillRect l="-292" t="-857" r="-1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Greedy Activity Selection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11577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363272" cy="5689302"/>
              </a:xfrm>
            </p:spPr>
            <p:txBody>
              <a:bodyPr/>
              <a:lstStyle/>
              <a:p>
                <a:r>
                  <a:rPr lang="en-US" altLang="zh-CN" sz="2400" dirty="0"/>
                  <a:t>Can we use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Greedy</m:t>
                    </m:r>
                    <m:r>
                      <a:rPr lang="en-US" altLang="zh-CN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Activity</m:t>
                    </m:r>
                    <m:r>
                      <a:rPr lang="en-US" altLang="zh-CN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Selection</m:t>
                    </m:r>
                  </m:oMath>
                </a14:m>
                <a:r>
                  <a:rPr lang="en-US" altLang="zh-CN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sz="2400" dirty="0"/>
                  <a:t>algorithm to solve the Weighted Activity Selection Problem?</a:t>
                </a:r>
                <a:endParaRPr lang="en-US" altLang="zh-CN" sz="2000" dirty="0"/>
              </a:p>
              <a:p>
                <a:r>
                  <a:rPr lang="en-US" altLang="zh-CN" sz="2400" dirty="0">
                    <a:solidFill>
                      <a:srgbClr val="0070C0"/>
                    </a:solidFill>
                  </a:rPr>
                  <a:t>Main Idea.</a:t>
                </a:r>
              </a:p>
              <a:p>
                <a:pPr lvl="1"/>
                <a:r>
                  <a:rPr lang="en-US" altLang="zh-CN" sz="2400" dirty="0"/>
                  <a:t>Consider activities in ascending order of finishing time.</a:t>
                </a:r>
              </a:p>
              <a:p>
                <a:pPr lvl="1"/>
                <a:r>
                  <a:rPr lang="en-US" altLang="zh-CN" sz="2400" dirty="0"/>
                  <a:t>Add an activity to subset if it is compatible with previously chosen activities.</a:t>
                </a:r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363272" cy="5689302"/>
              </a:xfrm>
              <a:blipFill>
                <a:blip r:embed="rId2"/>
                <a:stretch>
                  <a:fillRect l="-292" t="-857" r="-1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Greedy Activity Selection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54073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363272" cy="5689302"/>
              </a:xfrm>
            </p:spPr>
            <p:txBody>
              <a:bodyPr/>
              <a:lstStyle/>
              <a:p>
                <a:r>
                  <a:rPr lang="en-US" altLang="zh-CN" sz="2400" dirty="0"/>
                  <a:t>Can we use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Greedy</m:t>
                    </m:r>
                    <m:r>
                      <a:rPr lang="en-US" altLang="zh-CN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Activity</m:t>
                    </m:r>
                    <m:r>
                      <a:rPr lang="en-US" altLang="zh-CN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Selection</m:t>
                    </m:r>
                  </m:oMath>
                </a14:m>
                <a:r>
                  <a:rPr lang="en-US" altLang="zh-CN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sz="2400" dirty="0"/>
                  <a:t>algorithm to solve the Weighted Activity Selection Problem?</a:t>
                </a:r>
                <a:endParaRPr lang="en-US" altLang="zh-CN" sz="2000" dirty="0"/>
              </a:p>
              <a:p>
                <a:r>
                  <a:rPr lang="en-US" altLang="zh-CN" sz="2400" dirty="0">
                    <a:solidFill>
                      <a:srgbClr val="0070C0"/>
                    </a:solidFill>
                  </a:rPr>
                  <a:t>Main Idea.</a:t>
                </a:r>
              </a:p>
              <a:p>
                <a:pPr lvl="1"/>
                <a:r>
                  <a:rPr lang="en-US" altLang="zh-CN" sz="2400" dirty="0"/>
                  <a:t>Consider activities in ascending order of finishing time.</a:t>
                </a:r>
              </a:p>
              <a:p>
                <a:pPr lvl="1"/>
                <a:r>
                  <a:rPr lang="en-US" altLang="zh-CN" sz="2400" dirty="0"/>
                  <a:t>Add an activity to subset if it is compatible with previously chosen activities.</a:t>
                </a:r>
              </a:p>
              <a:p>
                <a:r>
                  <a:rPr lang="en-US" altLang="zh-CN" sz="2400" dirty="0">
                    <a:solidFill>
                      <a:srgbClr val="0070C0"/>
                    </a:solidFill>
                  </a:rPr>
                  <a:t>Recall. </a:t>
                </a:r>
                <a:r>
                  <a:rPr lang="en-US" altLang="zh-CN" sz="2400" dirty="0"/>
                  <a:t>Greedy algorithm is correct if all weights are 1.</a:t>
                </a:r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363272" cy="5689302"/>
              </a:xfrm>
              <a:blipFill>
                <a:blip r:embed="rId2"/>
                <a:stretch>
                  <a:fillRect l="-292" t="-857" r="-1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Greedy Activity Selection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426FE1-B74A-4361-AF60-39059177B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79" y="4653237"/>
            <a:ext cx="7278113" cy="180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17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365760" y="2100456"/>
              <a:ext cx="5544615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08923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483522"/>
                  </p:ext>
                </p:extLst>
              </p:nvPr>
            </p:nvGraphicFramePr>
            <p:xfrm>
              <a:off x="1365760" y="2100456"/>
              <a:ext cx="5544615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08923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6452" r="-401099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9836" r="-401099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本框 4"/>
          <p:cNvSpPr txBox="1"/>
          <p:nvPr/>
        </p:nvSpPr>
        <p:spPr>
          <a:xfrm>
            <a:off x="7164288" y="2436360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 = 50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50666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363272" cy="5689302"/>
              </a:xfrm>
            </p:spPr>
            <p:txBody>
              <a:bodyPr/>
              <a:lstStyle/>
              <a:p>
                <a:r>
                  <a:rPr lang="en-US" altLang="zh-CN" sz="2400" dirty="0"/>
                  <a:t>Can we use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Greedy</m:t>
                    </m:r>
                    <m:r>
                      <a:rPr lang="en-US" altLang="zh-CN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Activity</m:t>
                    </m:r>
                    <m:r>
                      <a:rPr lang="en-US" altLang="zh-CN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Selection</m:t>
                    </m:r>
                  </m:oMath>
                </a14:m>
                <a:r>
                  <a:rPr lang="en-US" altLang="zh-CN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sz="2400" dirty="0"/>
                  <a:t>algorithm to solve the Weighted Activity Selection Problem?</a:t>
                </a:r>
                <a:endParaRPr lang="en-US" altLang="zh-CN" sz="2000" dirty="0"/>
              </a:p>
              <a:p>
                <a:r>
                  <a:rPr lang="en-US" altLang="zh-CN" sz="2400" dirty="0">
                    <a:solidFill>
                      <a:srgbClr val="0070C0"/>
                    </a:solidFill>
                  </a:rPr>
                  <a:t>Main Idea.</a:t>
                </a:r>
              </a:p>
              <a:p>
                <a:pPr lvl="1"/>
                <a:r>
                  <a:rPr lang="en-US" altLang="zh-CN" sz="2400" dirty="0"/>
                  <a:t>Consider activities in ascending order of finishing time.</a:t>
                </a:r>
              </a:p>
              <a:p>
                <a:pPr lvl="1"/>
                <a:r>
                  <a:rPr lang="en-US" altLang="zh-CN" sz="2400" dirty="0"/>
                  <a:t>Add an activity to subset if it is compatible with previously chosen activities.</a:t>
                </a:r>
              </a:p>
              <a:p>
                <a:r>
                  <a:rPr lang="en-US" altLang="zh-CN" sz="2400" dirty="0">
                    <a:solidFill>
                      <a:srgbClr val="0070C0"/>
                    </a:solidFill>
                  </a:rPr>
                  <a:t>Recall. </a:t>
                </a:r>
                <a:r>
                  <a:rPr lang="en-US" altLang="zh-CN" sz="2400" dirty="0"/>
                  <a:t>Greedy algorithm is correct if all weights are 1.</a:t>
                </a:r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363272" cy="5689302"/>
              </a:xfrm>
              <a:blipFill>
                <a:blip r:embed="rId2"/>
                <a:stretch>
                  <a:fillRect l="-292" t="-857" r="-1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Greedy Activity Selection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426FE1-B74A-4361-AF60-39059177B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78" y="4653237"/>
            <a:ext cx="7278116" cy="180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9610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363272" cy="5689302"/>
              </a:xfrm>
            </p:spPr>
            <p:txBody>
              <a:bodyPr/>
              <a:lstStyle/>
              <a:p>
                <a:r>
                  <a:rPr lang="en-US" altLang="zh-CN" sz="2400" dirty="0"/>
                  <a:t>Can we use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Greedy</m:t>
                    </m:r>
                    <m:r>
                      <a:rPr lang="en-US" altLang="zh-CN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Activity</m:t>
                    </m:r>
                    <m:r>
                      <a:rPr lang="en-US" altLang="zh-CN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Selection</m:t>
                    </m:r>
                  </m:oMath>
                </a14:m>
                <a:r>
                  <a:rPr lang="en-US" altLang="zh-CN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sz="2400" dirty="0"/>
                  <a:t>algorithm to solve the Weighted Activity Selection Problem?</a:t>
                </a:r>
                <a:endParaRPr lang="en-US" altLang="zh-CN" sz="2000" dirty="0"/>
              </a:p>
              <a:p>
                <a:r>
                  <a:rPr lang="en-US" altLang="zh-CN" sz="2400" dirty="0">
                    <a:solidFill>
                      <a:srgbClr val="0070C0"/>
                    </a:solidFill>
                  </a:rPr>
                  <a:t>Main Idea.</a:t>
                </a:r>
              </a:p>
              <a:p>
                <a:pPr lvl="1"/>
                <a:r>
                  <a:rPr lang="en-US" altLang="zh-CN" sz="2400" dirty="0"/>
                  <a:t>Consider activities in ascending order of finishing time.</a:t>
                </a:r>
              </a:p>
              <a:p>
                <a:pPr lvl="1"/>
                <a:r>
                  <a:rPr lang="en-US" altLang="zh-CN" sz="2400" dirty="0"/>
                  <a:t>Add an activity to subset if it is compatible with previously chosen activities.</a:t>
                </a:r>
              </a:p>
              <a:p>
                <a:r>
                  <a:rPr lang="en-US" altLang="zh-CN" sz="2400" dirty="0">
                    <a:solidFill>
                      <a:srgbClr val="0070C0"/>
                    </a:solidFill>
                  </a:rPr>
                  <a:t>Recall. </a:t>
                </a:r>
                <a:r>
                  <a:rPr lang="en-US" altLang="zh-CN" sz="2400" dirty="0"/>
                  <a:t>Greedy algorithm is correct if all weights are 1.</a:t>
                </a:r>
              </a:p>
              <a:p>
                <a:r>
                  <a:rPr lang="en-US" altLang="zh-CN" sz="2400" dirty="0">
                    <a:solidFill>
                      <a:srgbClr val="0070C0"/>
                    </a:solidFill>
                  </a:rPr>
                  <a:t>Observation.</a:t>
                </a:r>
                <a:r>
                  <a:rPr lang="en-US" altLang="zh-CN" sz="2400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zh-CN" sz="2400" dirty="0"/>
                  <a:t>Greedy algorithm fails spectacularly for weighted version.</a:t>
                </a:r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363272" cy="5689302"/>
              </a:xfrm>
              <a:blipFill>
                <a:blip r:embed="rId2"/>
                <a:stretch>
                  <a:fillRect l="-292" t="-857" r="-1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Greedy Activity Selection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426FE1-B74A-4361-AF60-39059177B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78" y="4653237"/>
            <a:ext cx="7278116" cy="180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1252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49"/>
                <a:ext cx="8229600" cy="5689303"/>
              </a:xfrm>
            </p:spPr>
            <p:txBody>
              <a:bodyPr/>
              <a:lstStyle/>
              <a:p>
                <a:endParaRPr lang="en-US" altLang="zh-CN" sz="2400" dirty="0">
                  <a:solidFill>
                    <a:srgbClr val="00B0F0"/>
                  </a:solidFill>
                </a:endParaRPr>
              </a:p>
              <a:p>
                <a:endParaRPr lang="en-US" altLang="zh-CN" sz="2400" dirty="0">
                  <a:solidFill>
                    <a:srgbClr val="00B0F0"/>
                  </a:solidFill>
                </a:endParaRPr>
              </a:p>
              <a:p>
                <a:r>
                  <a:rPr lang="en-US" altLang="zh-CN" sz="2400" dirty="0">
                    <a:solidFill>
                      <a:srgbClr val="FF3300"/>
                    </a:solidFill>
                  </a:rPr>
                  <a:t>Convention. </a:t>
                </a:r>
                <a:r>
                  <a:rPr lang="en-US" altLang="zh-CN" sz="2400" dirty="0"/>
                  <a:t>Activities are in ascending order of finishing time: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≤⋯≤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rgbClr val="00B0F0"/>
                  </a:solidFill>
                </a:endParaRPr>
              </a:p>
              <a:p>
                <a:endParaRPr lang="en-US" altLang="zh-CN" sz="2400" dirty="0">
                  <a:solidFill>
                    <a:srgbClr val="FF3300"/>
                  </a:solidFill>
                </a:endParaRP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49"/>
                <a:ext cx="8229600" cy="5689303"/>
              </a:xfrm>
              <a:blipFill>
                <a:blip r:embed="rId2"/>
                <a:stretch>
                  <a:fillRect l="-296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 Dynamic Programming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958214-4CF6-4ED1-89D6-0ABBC298FAA1}"/>
              </a:ext>
            </a:extLst>
          </p:cNvPr>
          <p:cNvSpPr/>
          <p:nvPr/>
        </p:nvSpPr>
        <p:spPr bwMode="auto">
          <a:xfrm>
            <a:off x="1301602" y="913977"/>
            <a:ext cx="6696744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Step 1: Space of Subproblems (State)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50652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49"/>
                <a:ext cx="8229600" cy="5689303"/>
              </a:xfrm>
            </p:spPr>
            <p:txBody>
              <a:bodyPr/>
              <a:lstStyle/>
              <a:p>
                <a:endParaRPr lang="en-US" altLang="zh-CN" sz="2400" dirty="0">
                  <a:solidFill>
                    <a:srgbClr val="00B0F0"/>
                  </a:solidFill>
                </a:endParaRPr>
              </a:p>
              <a:p>
                <a:endParaRPr lang="en-US" altLang="zh-CN" sz="2400" dirty="0">
                  <a:solidFill>
                    <a:srgbClr val="00B0F0"/>
                  </a:solidFill>
                </a:endParaRPr>
              </a:p>
              <a:p>
                <a:r>
                  <a:rPr lang="en-US" altLang="zh-CN" sz="2400" dirty="0">
                    <a:solidFill>
                      <a:srgbClr val="FF3300"/>
                    </a:solidFill>
                  </a:rPr>
                  <a:t>Convention. </a:t>
                </a:r>
                <a:r>
                  <a:rPr lang="en-US" altLang="zh-CN" sz="2400" dirty="0"/>
                  <a:t>Activities are in ascending order of finishing time: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≤⋯≤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rgbClr val="00B0F0"/>
                  </a:solidFill>
                </a:endParaRPr>
              </a:p>
              <a:p>
                <a:endParaRPr lang="en-US" altLang="zh-CN" sz="2400" dirty="0">
                  <a:solidFill>
                    <a:srgbClr val="FF3300"/>
                  </a:solidFill>
                </a:endParaRPr>
              </a:p>
              <a:p>
                <a:r>
                  <a:rPr lang="en-US" altLang="zh-CN" sz="2400" dirty="0">
                    <a:solidFill>
                      <a:srgbClr val="FF3300"/>
                    </a:solidFill>
                  </a:rPr>
                  <a:t>Definition.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is the max weight of any subset of mutually compatible activities for subproblem consisting only of activities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49"/>
                <a:ext cx="8229600" cy="5689303"/>
              </a:xfrm>
              <a:blipFill>
                <a:blip r:embed="rId2"/>
                <a:stretch>
                  <a:fillRect l="-296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 Dynamic Programming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958214-4CF6-4ED1-89D6-0ABBC298FAA1}"/>
              </a:ext>
            </a:extLst>
          </p:cNvPr>
          <p:cNvSpPr/>
          <p:nvPr/>
        </p:nvSpPr>
        <p:spPr bwMode="auto">
          <a:xfrm>
            <a:off x="1301602" y="913977"/>
            <a:ext cx="6696744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Step 1: Space of Subproblems (State)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410602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49"/>
                <a:ext cx="8229600" cy="5689303"/>
              </a:xfrm>
            </p:spPr>
            <p:txBody>
              <a:bodyPr/>
              <a:lstStyle/>
              <a:p>
                <a:endParaRPr lang="en-US" altLang="zh-CN" sz="2400" dirty="0">
                  <a:solidFill>
                    <a:srgbClr val="00B0F0"/>
                  </a:solidFill>
                </a:endParaRPr>
              </a:p>
              <a:p>
                <a:endParaRPr lang="en-US" altLang="zh-CN" sz="2400" dirty="0">
                  <a:solidFill>
                    <a:srgbClr val="00B0F0"/>
                  </a:solidFill>
                </a:endParaRPr>
              </a:p>
              <a:p>
                <a:r>
                  <a:rPr lang="en-US" altLang="zh-CN" sz="2400" dirty="0">
                    <a:solidFill>
                      <a:srgbClr val="FF3300"/>
                    </a:solidFill>
                  </a:rPr>
                  <a:t>Convention. </a:t>
                </a:r>
                <a:r>
                  <a:rPr lang="en-US" altLang="zh-CN" sz="2400" dirty="0"/>
                  <a:t>Activities are in ascending order of finishing time: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≤⋯≤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rgbClr val="00B0F0"/>
                  </a:solidFill>
                </a:endParaRPr>
              </a:p>
              <a:p>
                <a:endParaRPr lang="en-US" altLang="zh-CN" sz="2400" dirty="0">
                  <a:solidFill>
                    <a:srgbClr val="FF3300"/>
                  </a:solidFill>
                </a:endParaRPr>
              </a:p>
              <a:p>
                <a:r>
                  <a:rPr lang="en-US" altLang="zh-CN" sz="2400" dirty="0">
                    <a:solidFill>
                      <a:srgbClr val="FF3300"/>
                    </a:solidFill>
                  </a:rPr>
                  <a:t>Definition.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is the max weight of any subset of mutually compatible activities for subproblem consisting only of activities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r>
                  <a:rPr lang="en-US" altLang="zh-CN" sz="2400" dirty="0">
                    <a:solidFill>
                      <a:srgbClr val="FF3300"/>
                    </a:solidFill>
                  </a:rPr>
                  <a:t>Goal.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is the max weight of any subset of mutually compatible activities.</a:t>
                </a:r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49"/>
                <a:ext cx="8229600" cy="5689303"/>
              </a:xfrm>
              <a:blipFill>
                <a:blip r:embed="rId2"/>
                <a:stretch>
                  <a:fillRect l="-296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 Dynamic Programming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958214-4CF6-4ED1-89D6-0ABBC298FAA1}"/>
              </a:ext>
            </a:extLst>
          </p:cNvPr>
          <p:cNvSpPr/>
          <p:nvPr/>
        </p:nvSpPr>
        <p:spPr bwMode="auto">
          <a:xfrm>
            <a:off x="1301602" y="913977"/>
            <a:ext cx="6696744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Step 1: Space of Subproblems (State)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02197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49"/>
                <a:ext cx="8229600" cy="5689303"/>
              </a:xfrm>
            </p:spPr>
            <p:txBody>
              <a:bodyPr/>
              <a:lstStyle/>
              <a:p>
                <a:endParaRPr lang="en-US" altLang="zh-CN" sz="2400" dirty="0">
                  <a:solidFill>
                    <a:srgbClr val="00B0F0"/>
                  </a:solidFill>
                </a:endParaRPr>
              </a:p>
              <a:p>
                <a:endParaRPr lang="en-US" altLang="zh-CN" sz="2400" dirty="0">
                  <a:solidFill>
                    <a:srgbClr val="00B0F0"/>
                  </a:solidFill>
                </a:endParaRPr>
              </a:p>
              <a:p>
                <a:r>
                  <a:rPr lang="en-US" altLang="zh-CN" sz="2400" dirty="0">
                    <a:solidFill>
                      <a:srgbClr val="FF3300"/>
                    </a:solidFill>
                  </a:rPr>
                  <a:t>Convention. </a:t>
                </a:r>
                <a:r>
                  <a:rPr lang="en-US" altLang="zh-CN" sz="2400" dirty="0"/>
                  <a:t>Activities are in ascending order of finishing time: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≤⋯≤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rgbClr val="00B0F0"/>
                  </a:solidFill>
                </a:endParaRPr>
              </a:p>
              <a:p>
                <a:endParaRPr lang="en-US" altLang="zh-CN" sz="2400" dirty="0">
                  <a:solidFill>
                    <a:srgbClr val="FF3300"/>
                  </a:solidFill>
                </a:endParaRPr>
              </a:p>
              <a:p>
                <a:r>
                  <a:rPr lang="en-US" altLang="zh-CN" sz="2400" dirty="0">
                    <a:solidFill>
                      <a:srgbClr val="FF3300"/>
                    </a:solidFill>
                  </a:rPr>
                  <a:t>Definition.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is the max weight of any subset of mutually compatible activities for subproblem consisting only of activities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r>
                  <a:rPr lang="en-US" altLang="zh-CN" sz="2400" dirty="0">
                    <a:solidFill>
                      <a:srgbClr val="FF3300"/>
                    </a:solidFill>
                  </a:rPr>
                  <a:t>Goal.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is the max weight of any subset of mutually compatible activities.</a:t>
                </a:r>
              </a:p>
              <a:p>
                <a:endParaRPr lang="en-US" altLang="zh-CN" sz="2400" dirty="0"/>
              </a:p>
              <a:p>
                <a:r>
                  <a:rPr lang="en-US" altLang="zh-CN" sz="2400" dirty="0">
                    <a:solidFill>
                      <a:srgbClr val="FF3300"/>
                    </a:solidFill>
                  </a:rPr>
                  <a:t>Boundary case.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400" dirty="0"/>
                  <a:t> </a:t>
                </a: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49"/>
                <a:ext cx="8229600" cy="5689303"/>
              </a:xfrm>
              <a:blipFill>
                <a:blip r:embed="rId2"/>
                <a:stretch>
                  <a:fillRect l="-296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 Dynamic Programming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958214-4CF6-4ED1-89D6-0ABBC298FAA1}"/>
              </a:ext>
            </a:extLst>
          </p:cNvPr>
          <p:cNvSpPr/>
          <p:nvPr/>
        </p:nvSpPr>
        <p:spPr bwMode="auto">
          <a:xfrm>
            <a:off x="1301602" y="913977"/>
            <a:ext cx="6696744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Step 1: Space of Subproblems (State)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923051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49"/>
                <a:ext cx="8229600" cy="3097015"/>
              </a:xfrm>
            </p:spPr>
            <p:txBody>
              <a:bodyPr/>
              <a:lstStyle/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en-US" altLang="zh-CN" sz="2400" dirty="0">
                    <a:solidFill>
                      <a:srgbClr val="FF3300"/>
                    </a:solidFill>
                  </a:rPr>
                  <a:t>Definition.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CN" sz="2400" dirty="0"/>
                  <a:t> is the largest index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sz="2400" dirty="0"/>
                  <a:t> such that activity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 is compatible with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sz="2400" dirty="0"/>
                  <a:t>. </a:t>
                </a:r>
              </a:p>
              <a:p>
                <a:pPr lvl="1"/>
                <a:r>
                  <a:rPr lang="en-US" altLang="zh-CN" sz="2400" dirty="0"/>
                  <a:t>Ex.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=3,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=4,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can be easily computed via binary search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49"/>
                <a:ext cx="8229600" cy="3097015"/>
              </a:xfrm>
              <a:blipFill>
                <a:blip r:embed="rId2"/>
                <a:stretch>
                  <a:fillRect l="-296" b="-19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 Dynamic Programming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199D97-A81F-4F80-A58E-A01D2CE84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4221088"/>
            <a:ext cx="5496692" cy="243874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DDC4916-C4F4-48C1-8806-2DA0C741DD9A}"/>
              </a:ext>
            </a:extLst>
          </p:cNvPr>
          <p:cNvSpPr/>
          <p:nvPr/>
        </p:nvSpPr>
        <p:spPr bwMode="auto">
          <a:xfrm>
            <a:off x="1272506" y="908049"/>
            <a:ext cx="6696744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Step 2: Relating a problem to its subproblems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88352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49"/>
                <a:ext cx="8229600" cy="4897215"/>
              </a:xfrm>
            </p:spPr>
            <p:txBody>
              <a:bodyPr/>
              <a:lstStyle/>
              <a:p>
                <a:endParaRPr lang="en-US" altLang="zh-CN" sz="2400" dirty="0">
                  <a:solidFill>
                    <a:srgbClr val="00B0F0"/>
                  </a:solidFill>
                </a:endParaRPr>
              </a:p>
              <a:p>
                <a:endParaRPr lang="en-US" altLang="zh-CN" sz="2400" dirty="0">
                  <a:solidFill>
                    <a:srgbClr val="00B0F0"/>
                  </a:solidFill>
                </a:endParaRPr>
              </a:p>
              <a:p>
                <a:r>
                  <a:rPr lang="en-US" altLang="zh-CN" sz="2400" dirty="0">
                    <a:solidFill>
                      <a:srgbClr val="FF3300"/>
                    </a:solidFill>
                  </a:rPr>
                  <a:t>Case 1.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CN" sz="2400" dirty="0"/>
                  <a:t> does not select activity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400" dirty="0"/>
                  <a:t>.</a:t>
                </a:r>
              </a:p>
              <a:p>
                <a:pPr lvl="1"/>
                <a:r>
                  <a:rPr lang="en-US" altLang="zh-CN" sz="2400" dirty="0"/>
                  <a:t>Must be an optimal solution to problem consisting of remaining activities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49"/>
                <a:ext cx="8229600" cy="4897215"/>
              </a:xfrm>
              <a:blipFill>
                <a:blip r:embed="rId2"/>
                <a:stretch>
                  <a:fillRect l="-296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 Dynamic Programming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42DD1C-74B1-4E0E-8F8B-946216D91B48}"/>
              </a:ext>
            </a:extLst>
          </p:cNvPr>
          <p:cNvSpPr/>
          <p:nvPr/>
        </p:nvSpPr>
        <p:spPr bwMode="auto">
          <a:xfrm>
            <a:off x="1272506" y="908049"/>
            <a:ext cx="6696744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Step 2: Relating a problem to its subproblems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09898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49"/>
                <a:ext cx="8229600" cy="4897215"/>
              </a:xfrm>
            </p:spPr>
            <p:txBody>
              <a:bodyPr/>
              <a:lstStyle/>
              <a:p>
                <a:endParaRPr lang="en-US" altLang="zh-CN" sz="2400" dirty="0">
                  <a:solidFill>
                    <a:srgbClr val="00B0F0"/>
                  </a:solidFill>
                </a:endParaRPr>
              </a:p>
              <a:p>
                <a:endParaRPr lang="en-US" altLang="zh-CN" sz="2400" dirty="0">
                  <a:solidFill>
                    <a:srgbClr val="00B0F0"/>
                  </a:solidFill>
                </a:endParaRPr>
              </a:p>
              <a:p>
                <a:r>
                  <a:rPr lang="en-US" altLang="zh-CN" sz="2400" dirty="0">
                    <a:solidFill>
                      <a:srgbClr val="FF3300"/>
                    </a:solidFill>
                  </a:rPr>
                  <a:t>Case 1.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CN" sz="2400" dirty="0"/>
                  <a:t> does not select activity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400" dirty="0"/>
                  <a:t>.</a:t>
                </a:r>
              </a:p>
              <a:p>
                <a:pPr lvl="1"/>
                <a:r>
                  <a:rPr lang="en-US" altLang="zh-CN" sz="2400" dirty="0"/>
                  <a:t>Must be an optimal solution to problem consisting of remaining activities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r>
                  <a:rPr lang="en-US" altLang="zh-CN" sz="2400" dirty="0">
                    <a:solidFill>
                      <a:srgbClr val="FF3300"/>
                    </a:solidFill>
                  </a:rPr>
                  <a:t>Case 2.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CN" sz="2400" dirty="0"/>
                  <a:t> selects activity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400" dirty="0"/>
                  <a:t>.</a:t>
                </a:r>
              </a:p>
              <a:p>
                <a:pPr lvl="1"/>
                <a:r>
                  <a:rPr lang="en-US" altLang="zh-CN" sz="2400" dirty="0"/>
                  <a:t>Collect profit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pPr lvl="1"/>
                <a:r>
                  <a:rPr lang="en-US" altLang="zh-CN" sz="2400" dirty="0"/>
                  <a:t>Can’t use incompatible activities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sz="2400" dirty="0"/>
                  <a:t>}</a:t>
                </a:r>
              </a:p>
              <a:p>
                <a:pPr lvl="1"/>
                <a:r>
                  <a:rPr lang="en-US" altLang="zh-CN" sz="2400" dirty="0"/>
                  <a:t>Must include optimal solution to problem consisting of remaining compatible activities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rgbClr val="00B0F0"/>
                  </a:solidFill>
                </a:endParaRPr>
              </a:p>
              <a:p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49"/>
                <a:ext cx="8229600" cy="4897215"/>
              </a:xfrm>
              <a:blipFill>
                <a:blip r:embed="rId2"/>
                <a:stretch>
                  <a:fillRect l="-296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 Dynamic Programming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42DD1C-74B1-4E0E-8F8B-946216D91B48}"/>
              </a:ext>
            </a:extLst>
          </p:cNvPr>
          <p:cNvSpPr/>
          <p:nvPr/>
        </p:nvSpPr>
        <p:spPr bwMode="auto">
          <a:xfrm>
            <a:off x="1272506" y="908049"/>
            <a:ext cx="6696744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Step 2: Relating a problem to its subproblems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54436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49"/>
                <a:ext cx="8229600" cy="4897215"/>
              </a:xfrm>
            </p:spPr>
            <p:txBody>
              <a:bodyPr/>
              <a:lstStyle/>
              <a:p>
                <a:endParaRPr lang="en-US" altLang="zh-CN" sz="2400" dirty="0">
                  <a:solidFill>
                    <a:srgbClr val="00B0F0"/>
                  </a:solidFill>
                </a:endParaRPr>
              </a:p>
              <a:p>
                <a:endParaRPr lang="en-US" altLang="zh-CN" sz="2400" dirty="0">
                  <a:solidFill>
                    <a:srgbClr val="00B0F0"/>
                  </a:solidFill>
                </a:endParaRPr>
              </a:p>
              <a:p>
                <a:r>
                  <a:rPr lang="en-US" altLang="zh-CN" sz="2400" dirty="0">
                    <a:solidFill>
                      <a:srgbClr val="FF3300"/>
                    </a:solidFill>
                  </a:rPr>
                  <a:t>Case 1.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CN" sz="2400" dirty="0"/>
                  <a:t> does not select activity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400" dirty="0"/>
                  <a:t>.</a:t>
                </a:r>
              </a:p>
              <a:p>
                <a:pPr lvl="1"/>
                <a:r>
                  <a:rPr lang="en-US" altLang="zh-CN" sz="2400" dirty="0"/>
                  <a:t>Must be an optimal solution to problem consisting of remaining activities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r>
                  <a:rPr lang="en-US" altLang="zh-CN" sz="2400" dirty="0">
                    <a:solidFill>
                      <a:srgbClr val="FF3300"/>
                    </a:solidFill>
                  </a:rPr>
                  <a:t>Case 2.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CN" sz="2400" dirty="0"/>
                  <a:t> selects activity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400" dirty="0"/>
                  <a:t>.</a:t>
                </a:r>
              </a:p>
              <a:p>
                <a:pPr lvl="1"/>
                <a:r>
                  <a:rPr lang="en-US" altLang="zh-CN" sz="2400" dirty="0"/>
                  <a:t>Collect profit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pPr lvl="1"/>
                <a:r>
                  <a:rPr lang="en-US" altLang="zh-CN" sz="2400" dirty="0"/>
                  <a:t>Can’t use incompatible activities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sz="2400" dirty="0"/>
                  <a:t>}</a:t>
                </a:r>
              </a:p>
              <a:p>
                <a:pPr lvl="1"/>
                <a:r>
                  <a:rPr lang="en-US" altLang="zh-CN" sz="2400" dirty="0"/>
                  <a:t>Must include optimal solution to problem consisting of remaining compatible activities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rgbClr val="00B0F0"/>
                  </a:solidFill>
                </a:endParaRPr>
              </a:p>
              <a:p>
                <a:r>
                  <a:rPr lang="en-US" altLang="zh-CN" sz="2400" dirty="0">
                    <a:solidFill>
                      <a:srgbClr val="FF3300"/>
                    </a:solidFill>
                  </a:rPr>
                  <a:t>Dynamic Programming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𝑂𝑃𝑇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⁡{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𝑂𝑃𝑇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𝑂𝑃𝑇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))}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49"/>
                <a:ext cx="8229600" cy="4897215"/>
              </a:xfrm>
              <a:blipFill>
                <a:blip r:embed="rId2"/>
                <a:stretch>
                  <a:fillRect l="-296" r="-1111" b="-18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 Dynamic Programming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42DD1C-74B1-4E0E-8F8B-946216D91B48}"/>
              </a:ext>
            </a:extLst>
          </p:cNvPr>
          <p:cNvSpPr/>
          <p:nvPr/>
        </p:nvSpPr>
        <p:spPr bwMode="auto">
          <a:xfrm>
            <a:off x="1272506" y="908049"/>
            <a:ext cx="6696744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Step 2: Relating a problem to its subproblems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3254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365760" y="2089656"/>
              <a:ext cx="5544615" cy="148336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08923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75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16905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6111448"/>
                  </p:ext>
                </p:extLst>
              </p:nvPr>
            </p:nvGraphicFramePr>
            <p:xfrm>
              <a:off x="1365760" y="2089656"/>
              <a:ext cx="5544615" cy="148336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08923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6452" r="-401099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75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9836" r="-401099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09836" r="-401099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16905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本框 4"/>
          <p:cNvSpPr txBox="1"/>
          <p:nvPr/>
        </p:nvSpPr>
        <p:spPr>
          <a:xfrm>
            <a:off x="7164288" y="2425560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 = 50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54854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49"/>
                <a:ext cx="8229600" cy="4897215"/>
              </a:xfrm>
            </p:spPr>
            <p:txBody>
              <a:bodyPr/>
              <a:lstStyle/>
              <a:p>
                <a:endParaRPr lang="en-US" altLang="zh-CN" sz="2400" dirty="0">
                  <a:solidFill>
                    <a:srgbClr val="00B0F0"/>
                  </a:solidFill>
                </a:endParaRPr>
              </a:p>
              <a:p>
                <a:endParaRPr lang="en-US" altLang="zh-CN" sz="2400" dirty="0">
                  <a:solidFill>
                    <a:srgbClr val="00B0F0"/>
                  </a:solidFill>
                </a:endParaRPr>
              </a:p>
              <a:p>
                <a:endParaRPr lang="en-US" altLang="zh-CN" sz="2400" dirty="0">
                  <a:solidFill>
                    <a:srgbClr val="00B0F0"/>
                  </a:solidFill>
                </a:endParaRPr>
              </a:p>
              <a:p>
                <a:r>
                  <a:rPr lang="en-US" altLang="zh-CN" sz="2400" dirty="0">
                    <a:solidFill>
                      <a:srgbClr val="FF3300"/>
                    </a:solidFill>
                  </a:rPr>
                  <a:t>Dynamic Programming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𝑂𝑃𝑇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⁡{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𝑂𝑃𝑇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𝑂𝑃𝑇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))}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rgbClr val="00B0F0"/>
                  </a:solidFill>
                </a:endParaRPr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49"/>
                <a:ext cx="8229600" cy="4897215"/>
              </a:xfrm>
              <a:blipFill>
                <a:blip r:embed="rId2"/>
                <a:stretch>
                  <a:fillRect l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 Dynamic Programming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42DD1C-74B1-4E0E-8F8B-946216D91B48}"/>
              </a:ext>
            </a:extLst>
          </p:cNvPr>
          <p:cNvSpPr/>
          <p:nvPr/>
        </p:nvSpPr>
        <p:spPr bwMode="auto">
          <a:xfrm>
            <a:off x="1272506" y="930910"/>
            <a:ext cx="6696744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Step 3: Bottom-up computation</a:t>
            </a:r>
            <a:endParaRPr lang="zh-CN" altLang="en-US" sz="2800" dirty="0">
              <a:solidFill>
                <a:schemeClr val="tx1"/>
              </a:solidFill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13815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49"/>
                <a:ext cx="8229600" cy="4897215"/>
              </a:xfrm>
            </p:spPr>
            <p:txBody>
              <a:bodyPr/>
              <a:lstStyle/>
              <a:p>
                <a:endParaRPr lang="en-US" altLang="zh-CN" sz="2400" dirty="0">
                  <a:solidFill>
                    <a:srgbClr val="00B0F0"/>
                  </a:solidFill>
                </a:endParaRPr>
              </a:p>
              <a:p>
                <a:endParaRPr lang="en-US" altLang="zh-CN" sz="2400" dirty="0">
                  <a:solidFill>
                    <a:srgbClr val="00B0F0"/>
                  </a:solidFill>
                </a:endParaRPr>
              </a:p>
              <a:p>
                <a:endParaRPr lang="en-US" altLang="zh-CN" sz="2400" dirty="0">
                  <a:solidFill>
                    <a:srgbClr val="00B0F0"/>
                  </a:solidFill>
                </a:endParaRPr>
              </a:p>
              <a:p>
                <a:r>
                  <a:rPr lang="en-US" altLang="zh-CN" sz="2400" dirty="0">
                    <a:solidFill>
                      <a:srgbClr val="FF3300"/>
                    </a:solidFill>
                  </a:rPr>
                  <a:t>Dynamic Programming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𝑂𝑃𝑇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⁡{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𝑂𝑃𝑇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𝑂𝑃𝑇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))}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rgbClr val="00B0F0"/>
                  </a:solidFill>
                </a:endParaRPr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r>
                  <a:rPr lang="en-US" altLang="zh-CN" sz="2400" dirty="0"/>
                  <a:t>We compute and save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in such an order that</a:t>
                </a:r>
                <a:r>
                  <a:rPr lang="en-US" altLang="zh-CN" sz="2400" dirty="0">
                    <a:solidFill>
                      <a:srgbClr val="00B0F0"/>
                    </a:solidFill>
                  </a:rPr>
                  <a:t>: </a:t>
                </a:r>
                <a:r>
                  <a:rPr lang="en-US" altLang="zh-CN" sz="2400" dirty="0">
                    <a:solidFill>
                      <a:srgbClr val="FF3300"/>
                    </a:solidFill>
                  </a:rPr>
                  <a:t>When it is time to compute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altLang="zh-CN" sz="2400" i="1" dirty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 dirty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rgbClr val="FF3300"/>
                    </a:solidFill>
                  </a:rPr>
                  <a:t>, the values of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altLang="zh-CN" sz="2400" i="1" dirty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 dirty="0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dirty="0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i="1" dirty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rgbClr val="FF33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altLang="zh-CN" sz="2400" b="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b="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CN" sz="2400" dirty="0">
                    <a:solidFill>
                      <a:srgbClr val="FF3300"/>
                    </a:solidFill>
                  </a:rPr>
                  <a:t> are available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49"/>
                <a:ext cx="8229600" cy="4897215"/>
              </a:xfrm>
              <a:blipFill>
                <a:blip r:embed="rId2"/>
                <a:stretch>
                  <a:fillRect l="-296" r="-1111" b="-3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 Dynamic Programming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42DD1C-74B1-4E0E-8F8B-946216D91B48}"/>
              </a:ext>
            </a:extLst>
          </p:cNvPr>
          <p:cNvSpPr/>
          <p:nvPr/>
        </p:nvSpPr>
        <p:spPr bwMode="auto">
          <a:xfrm>
            <a:off x="1272506" y="930910"/>
            <a:ext cx="6696744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Step 3: Bottom-up computation</a:t>
            </a:r>
            <a:endParaRPr lang="zh-CN" altLang="en-US" sz="2800" dirty="0">
              <a:solidFill>
                <a:schemeClr val="tx1"/>
              </a:solidFill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02320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686800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 Dynamic Programming Algorithm: Pseudocode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5958DF4-6641-4DF4-B81E-D5C1ED159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1166"/>
            <a:ext cx="8278380" cy="3191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D821BDE-E073-45E1-8D00-6B107457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24" y="1200834"/>
            <a:ext cx="2753109" cy="43821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3ED5597-1757-49F4-AF57-5A9D82E615AA}"/>
              </a:ext>
            </a:extLst>
          </p:cNvPr>
          <p:cNvSpPr/>
          <p:nvPr/>
        </p:nvSpPr>
        <p:spPr bwMode="auto">
          <a:xfrm>
            <a:off x="611560" y="2688084"/>
            <a:ext cx="7920880" cy="2016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52209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578850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 Dynamic Programming Algorithm: Pseudocode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5958DF4-6641-4DF4-B81E-D5C1ED159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1166"/>
            <a:ext cx="8278380" cy="3191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D821BDE-E073-45E1-8D00-6B107457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24" y="1200834"/>
            <a:ext cx="2753109" cy="43821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B90EC80-F581-4E05-B7AF-261FF92084F5}"/>
              </a:ext>
            </a:extLst>
          </p:cNvPr>
          <p:cNvSpPr/>
          <p:nvPr/>
        </p:nvSpPr>
        <p:spPr bwMode="auto">
          <a:xfrm>
            <a:off x="611560" y="2924944"/>
            <a:ext cx="7920880" cy="1779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010213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78380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 Dynamic Programming Algorithm: Pseudocode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5958DF4-6641-4DF4-B81E-D5C1ED159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1166"/>
            <a:ext cx="8278380" cy="3191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D821BDE-E073-45E1-8D00-6B107457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24" y="1200834"/>
            <a:ext cx="2753109" cy="43821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91AEB41-0D0C-4B0D-A87B-DE05218D506D}"/>
              </a:ext>
            </a:extLst>
          </p:cNvPr>
          <p:cNvSpPr/>
          <p:nvPr/>
        </p:nvSpPr>
        <p:spPr bwMode="auto">
          <a:xfrm>
            <a:off x="611560" y="3233812"/>
            <a:ext cx="7920880" cy="1563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9E0651A-0C6E-424A-9C28-2AEA902C1CFB}"/>
              </a:ext>
            </a:extLst>
          </p:cNvPr>
          <p:cNvSpPr/>
          <p:nvPr/>
        </p:nvSpPr>
        <p:spPr bwMode="auto">
          <a:xfrm>
            <a:off x="3635896" y="2974108"/>
            <a:ext cx="4960168" cy="1442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83486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435280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 Dynamic Programming Algorithm: Pseudocode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5958DF4-6641-4DF4-B81E-D5C1ED159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1166"/>
            <a:ext cx="8278380" cy="3191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D821BDE-E073-45E1-8D00-6B107457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24" y="1200834"/>
            <a:ext cx="2753109" cy="43821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715DD2F-A823-4AE2-A9C7-6787962E6E54}"/>
              </a:ext>
            </a:extLst>
          </p:cNvPr>
          <p:cNvSpPr/>
          <p:nvPr/>
        </p:nvSpPr>
        <p:spPr bwMode="auto">
          <a:xfrm>
            <a:off x="3635896" y="2974109"/>
            <a:ext cx="4960168" cy="310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34592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363272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 Dynamic Programming Algorithm: Pseudocode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5958DF4-6641-4DF4-B81E-D5C1ED159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1166"/>
            <a:ext cx="8278380" cy="3191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D821BDE-E073-45E1-8D00-6B107457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24" y="1200834"/>
            <a:ext cx="2753109" cy="438211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462AD626-8594-4518-80DB-B3DAF612E871}"/>
              </a:ext>
            </a:extLst>
          </p:cNvPr>
          <p:cNvCxnSpPr/>
          <p:nvPr/>
        </p:nvCxnSpPr>
        <p:spPr bwMode="auto">
          <a:xfrm>
            <a:off x="3419872" y="4149080"/>
            <a:ext cx="576064" cy="28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E382179-52D0-44DB-B3FF-120E61A35501}"/>
              </a:ext>
            </a:extLst>
          </p:cNvPr>
          <p:cNvCxnSpPr>
            <a:cxnSpLocks/>
          </p:cNvCxnSpPr>
          <p:nvPr/>
        </p:nvCxnSpPr>
        <p:spPr bwMode="auto">
          <a:xfrm flipH="1">
            <a:off x="4716016" y="4149080"/>
            <a:ext cx="602352" cy="28803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BB476E6-19DB-48F6-A99C-B7F5BB43D411}"/>
              </a:ext>
            </a:extLst>
          </p:cNvPr>
          <p:cNvSpPr txBox="1"/>
          <p:nvPr/>
        </p:nvSpPr>
        <p:spPr>
          <a:xfrm>
            <a:off x="3059832" y="4414567"/>
            <a:ext cx="279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Previously computed values</a:t>
            </a:r>
            <a:endParaRPr lang="zh-CN" altLang="en-US" sz="18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6F358F8-1CCC-45E2-A315-8B9B5AC4FC6F}"/>
              </a:ext>
            </a:extLst>
          </p:cNvPr>
          <p:cNvSpPr/>
          <p:nvPr/>
        </p:nvSpPr>
        <p:spPr bwMode="auto">
          <a:xfrm>
            <a:off x="3635896" y="2974109"/>
            <a:ext cx="4960168" cy="310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75496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435280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 Dynamic Programming Algorithm: Pseudocode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5958DF4-6641-4DF4-B81E-D5C1ED159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1166"/>
            <a:ext cx="8278380" cy="3191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D821BDE-E073-45E1-8D00-6B107457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24" y="1200834"/>
            <a:ext cx="2753109" cy="438211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9C92AAC-CF4E-4367-98C4-46E7F10ACE97}"/>
              </a:ext>
            </a:extLst>
          </p:cNvPr>
          <p:cNvCxnSpPr>
            <a:cxnSpLocks/>
          </p:cNvCxnSpPr>
          <p:nvPr/>
        </p:nvCxnSpPr>
        <p:spPr bwMode="auto">
          <a:xfrm>
            <a:off x="6708853" y="2924944"/>
            <a:ext cx="0" cy="564215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81453E6-0ECB-4E34-B62E-01EC1A201B1F}"/>
                  </a:ext>
                </a:extLst>
              </p:cNvPr>
              <p:cNvSpPr txBox="1"/>
              <p:nvPr/>
            </p:nvSpPr>
            <p:spPr>
              <a:xfrm>
                <a:off x="5684278" y="3489159"/>
                <a:ext cx="16845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800" b="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cost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func>
                      <m:func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func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zh-CN" altLang="en-US" sz="18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81453E6-0ECB-4E34-B62E-01EC1A201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78" y="3489159"/>
                <a:ext cx="1684564" cy="369332"/>
              </a:xfrm>
              <a:prstGeom prst="rect">
                <a:avLst/>
              </a:prstGeom>
              <a:blipFill>
                <a:blip r:embed="rId4"/>
                <a:stretch>
                  <a:fillRect l="-2888" t="-13115" r="-1083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B55CE23D-98A4-452D-83DB-441FD70601BB}"/>
              </a:ext>
            </a:extLst>
          </p:cNvPr>
          <p:cNvSpPr/>
          <p:nvPr/>
        </p:nvSpPr>
        <p:spPr bwMode="auto">
          <a:xfrm>
            <a:off x="3635896" y="2974109"/>
            <a:ext cx="1872208" cy="23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27911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78380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 Dynamic Programming Algorithm: Pseudocode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5958DF4-6641-4DF4-B81E-D5C1ED159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1166"/>
            <a:ext cx="8278380" cy="3191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D821BDE-E073-45E1-8D00-6B107457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24" y="1200834"/>
            <a:ext cx="2753109" cy="438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67EB311-0A94-4FBA-94ED-8FFBD8D7AF55}"/>
                  </a:ext>
                </a:extLst>
              </p:cNvPr>
              <p:cNvSpPr txBox="1"/>
              <p:nvPr/>
            </p:nvSpPr>
            <p:spPr>
              <a:xfrm>
                <a:off x="3491880" y="3489159"/>
                <a:ext cx="11724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800" b="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cost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zh-CN" altLang="en-US" sz="18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67EB311-0A94-4FBA-94ED-8FFBD8D7A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3489159"/>
                <a:ext cx="1172437" cy="369332"/>
              </a:xfrm>
              <a:prstGeom prst="rect">
                <a:avLst/>
              </a:prstGeom>
              <a:blipFill>
                <a:blip r:embed="rId4"/>
                <a:stretch>
                  <a:fillRect l="-4688" t="-13115" r="-2083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86CC13A-E58D-4813-8F77-037EBA4FE2D4}"/>
              </a:ext>
            </a:extLst>
          </p:cNvPr>
          <p:cNvCxnSpPr>
            <a:cxnSpLocks/>
          </p:cNvCxnSpPr>
          <p:nvPr/>
        </p:nvCxnSpPr>
        <p:spPr bwMode="auto">
          <a:xfrm flipV="1">
            <a:off x="2771800" y="3673825"/>
            <a:ext cx="720080" cy="1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78475A3C-8219-47FF-81A7-B49D0980C841}"/>
              </a:ext>
            </a:extLst>
          </p:cNvPr>
          <p:cNvSpPr/>
          <p:nvPr/>
        </p:nvSpPr>
        <p:spPr bwMode="auto">
          <a:xfrm>
            <a:off x="3635896" y="2974109"/>
            <a:ext cx="1872208" cy="23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84884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435280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 Dynamic Programming Algorithm: Pseudocode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5958DF4-6641-4DF4-B81E-D5C1ED159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1166"/>
            <a:ext cx="8278380" cy="3191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D821BDE-E073-45E1-8D00-6B107457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24" y="1200834"/>
            <a:ext cx="2753109" cy="438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1">
                <a:extLst>
                  <a:ext uri="{FF2B5EF4-FFF2-40B4-BE49-F238E27FC236}">
                    <a16:creationId xmlns:a16="http://schemas.microsoft.com/office/drawing/2014/main" id="{7EF7C6E5-67C4-47EF-B7CD-134AFF592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5157192"/>
                <a:ext cx="8229600" cy="444829"/>
              </a:xfrm>
            </p:spPr>
            <p:txBody>
              <a:bodyPr/>
              <a:lstStyle/>
              <a:p>
                <a:r>
                  <a:rPr lang="en-US" altLang="zh-CN" sz="2400" dirty="0"/>
                  <a:t>Total Time Complexity: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13" name="内容占位符 1">
                <a:extLst>
                  <a:ext uri="{FF2B5EF4-FFF2-40B4-BE49-F238E27FC236}">
                    <a16:creationId xmlns:a16="http://schemas.microsoft.com/office/drawing/2014/main" id="{7EF7C6E5-67C4-47EF-B7CD-134AFF592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157192"/>
                <a:ext cx="8229600" cy="444829"/>
              </a:xfrm>
              <a:blipFill>
                <a:blip r:embed="rId6"/>
                <a:stretch>
                  <a:fillRect l="-296" t="-10959" b="-342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D96BC96A-78A2-481B-8A51-52B6C3CADEEF}"/>
              </a:ext>
            </a:extLst>
          </p:cNvPr>
          <p:cNvSpPr/>
          <p:nvPr/>
        </p:nvSpPr>
        <p:spPr bwMode="auto">
          <a:xfrm>
            <a:off x="3635896" y="2974109"/>
            <a:ext cx="1872208" cy="23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778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365760" y="2089656"/>
              <a:ext cx="5544615" cy="148336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08923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rgbClr val="0070C0"/>
                              </a:solidFill>
                            </a:rPr>
                            <a:t>3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rgbClr val="0070C0"/>
                              </a:solidFill>
                            </a:rPr>
                            <a:t>4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rgbClr val="0070C0"/>
                              </a:solidFill>
                            </a:rPr>
                            <a:t>100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rgbClr val="0070C0"/>
                              </a:solidFill>
                            </a:rPr>
                            <a:t>120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rgbClr val="0070C0"/>
                              </a:solidFill>
                            </a:rPr>
                            <a:t>75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rgbClr val="0070C0"/>
                              </a:solidFill>
                            </a:rPr>
                            <a:t>20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rgbClr val="0070C0"/>
                              </a:solidFill>
                            </a:rPr>
                            <a:t>30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rgbClr val="0070C0"/>
                              </a:solidFill>
                            </a:rPr>
                            <a:t>25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rgbClr val="0070C0"/>
                              </a:solidFill>
                            </a:rPr>
                            <a:t>5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rgbClr val="0070C0"/>
                              </a:solidFill>
                            </a:rPr>
                            <a:t>4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rgbClr val="0070C0"/>
                              </a:solidFill>
                            </a:rPr>
                            <a:t>3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16905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6842093"/>
                  </p:ext>
                </p:extLst>
              </p:nvPr>
            </p:nvGraphicFramePr>
            <p:xfrm>
              <a:off x="1365760" y="2089656"/>
              <a:ext cx="5544615" cy="148336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08923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rgbClr val="0070C0"/>
                              </a:solidFill>
                            </a:rPr>
                            <a:t>3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rgbClr val="0070C0"/>
                              </a:solidFill>
                            </a:rPr>
                            <a:t>4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6452" r="-401099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rgbClr val="0070C0"/>
                              </a:solidFill>
                            </a:rPr>
                            <a:t>100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rgbClr val="0070C0"/>
                              </a:solidFill>
                            </a:rPr>
                            <a:t>120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rgbClr val="0070C0"/>
                              </a:solidFill>
                            </a:rPr>
                            <a:t>75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9836" r="-401099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rgbClr val="0070C0"/>
                              </a:solidFill>
                            </a:rPr>
                            <a:t>20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rgbClr val="0070C0"/>
                              </a:solidFill>
                            </a:rPr>
                            <a:t>30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rgbClr val="0070C0"/>
                              </a:solidFill>
                            </a:rPr>
                            <a:t>25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09836" r="-401099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rgbClr val="0070C0"/>
                              </a:solidFill>
                            </a:rPr>
                            <a:t>5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rgbClr val="0070C0"/>
                              </a:solidFill>
                            </a:rPr>
                            <a:t>4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rgbClr val="0070C0"/>
                              </a:solidFill>
                            </a:rPr>
                            <a:t>3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16905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本框 4"/>
          <p:cNvSpPr txBox="1"/>
          <p:nvPr/>
        </p:nvSpPr>
        <p:spPr>
          <a:xfrm>
            <a:off x="7164288" y="2425560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 = 50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80557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363272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A Dynamic Programming Algorithm: Pseudocode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5958DF4-6641-4DF4-B81E-D5C1ED159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1166"/>
            <a:ext cx="8278380" cy="3191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D821BDE-E073-45E1-8D00-6B107457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24" y="1200834"/>
            <a:ext cx="2753109" cy="438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1">
                <a:extLst>
                  <a:ext uri="{FF2B5EF4-FFF2-40B4-BE49-F238E27FC236}">
                    <a16:creationId xmlns:a16="http://schemas.microsoft.com/office/drawing/2014/main" id="{7EF7C6E5-67C4-47EF-B7CD-134AFF592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5157192"/>
                <a:ext cx="8229600" cy="444829"/>
              </a:xfrm>
            </p:spPr>
            <p:txBody>
              <a:bodyPr/>
              <a:lstStyle/>
              <a:p>
                <a:r>
                  <a:rPr lang="en-US" altLang="zh-CN" sz="2400" dirty="0"/>
                  <a:t>Total Time Complexity: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r>
                  <a:rPr lang="en-US" altLang="zh-CN" sz="2400" dirty="0"/>
                  <a:t>How to construct the optimal solution (Step 4)?</a:t>
                </a:r>
              </a:p>
              <a:p>
                <a:pPr lvl="1"/>
                <a:r>
                  <a:rPr lang="en-US" altLang="zh-CN" sz="2000" dirty="0"/>
                  <a:t>Try by yourself</a:t>
                </a:r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13" name="内容占位符 1">
                <a:extLst>
                  <a:ext uri="{FF2B5EF4-FFF2-40B4-BE49-F238E27FC236}">
                    <a16:creationId xmlns:a16="http://schemas.microsoft.com/office/drawing/2014/main" id="{7EF7C6E5-67C4-47EF-B7CD-134AFF592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157192"/>
                <a:ext cx="8229600" cy="444829"/>
              </a:xfrm>
              <a:blipFill>
                <a:blip r:embed="rId6"/>
                <a:stretch>
                  <a:fillRect l="-296" t="-10959" b="-2082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670DE9F9-42B3-48D9-8CF4-FEB8CB944623}"/>
              </a:ext>
            </a:extLst>
          </p:cNvPr>
          <p:cNvSpPr/>
          <p:nvPr/>
        </p:nvSpPr>
        <p:spPr bwMode="auto">
          <a:xfrm>
            <a:off x="3635896" y="2974109"/>
            <a:ext cx="1872208" cy="23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47850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</p:spPr>
            <p:txBody>
              <a:bodyPr/>
              <a:lstStyle/>
              <a:p>
                <a:r>
                  <a:rPr lang="en-US" altLang="zh-CN" sz="2400" dirty="0"/>
                  <a:t>Sort activities in increasing order of finishing time(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)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  <a:blipFill>
                <a:blip r:embed="rId2"/>
                <a:stretch>
                  <a:fillRect l="-296" t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241</a:t>
            </a:fld>
            <a:endParaRPr lang="en-US" altLang="zh-CN" sz="1200" b="0" dirty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8598292"/>
                  </p:ext>
                </p:extLst>
              </p:nvPr>
            </p:nvGraphicFramePr>
            <p:xfrm>
              <a:off x="1187624" y="1508147"/>
              <a:ext cx="6408708" cy="1728192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09847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8598292"/>
                  </p:ext>
                </p:extLst>
              </p:nvPr>
            </p:nvGraphicFramePr>
            <p:xfrm>
              <a:off x="1187624" y="1508147"/>
              <a:ext cx="6408708" cy="1728192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634" r="-1097727" b="-3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5634" r="-1097727" b="-2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5634" r="-1097727" b="-1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05634" r="-1097727" b="-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098470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5199D97-A81F-4F80-A58E-A01D2CE84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697475"/>
            <a:ext cx="5496692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9514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</p:spPr>
            <p:txBody>
              <a:bodyPr/>
              <a:lstStyle/>
              <a:p>
                <a:r>
                  <a:rPr lang="en-US" altLang="zh-CN" sz="2400" dirty="0"/>
                  <a:t>Compute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,⋯,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via binary search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  <a:blipFill>
                <a:blip r:embed="rId2"/>
                <a:stretch>
                  <a:fillRect l="-296" t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242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9380071"/>
                  </p:ext>
                </p:extLst>
              </p:nvPr>
            </p:nvGraphicFramePr>
            <p:xfrm>
              <a:off x="1187624" y="1508147"/>
              <a:ext cx="6408708" cy="216024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098470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5808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9380071"/>
                  </p:ext>
                </p:extLst>
              </p:nvPr>
            </p:nvGraphicFramePr>
            <p:xfrm>
              <a:off x="1187624" y="1508147"/>
              <a:ext cx="6408708" cy="216024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634" r="-1097727" b="-4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5634" r="-1097727" b="-3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5634" r="-1097727" b="-2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05634" r="-1097727" b="-1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098470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05634" r="-1097727" b="-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58084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5199D97-A81F-4F80-A58E-A01D2CE84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697475"/>
            <a:ext cx="5496692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2321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</p:spPr>
            <p:txBody>
              <a:bodyPr/>
              <a:lstStyle/>
              <a:p>
                <a:r>
                  <a:rPr lang="en-US" altLang="zh-CN" sz="2400" dirty="0"/>
                  <a:t>Boundary case.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  <a:blipFill>
                <a:blip r:embed="rId2"/>
                <a:stretch>
                  <a:fillRect l="-296" t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243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87624" y="1508147"/>
              <a:ext cx="6408708" cy="216024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098470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5808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87624" y="1508147"/>
              <a:ext cx="6408708" cy="216024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634" r="-1097727" b="-4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5634" r="-1097727" b="-3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5634" r="-1097727" b="-2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05634" r="-1097727" b="-1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098470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05634" r="-1097727" b="-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58084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5199D97-A81F-4F80-A58E-A01D2CE84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697475"/>
            <a:ext cx="5496692" cy="2438740"/>
          </a:xfrm>
          <a:prstGeom prst="rect">
            <a:avLst/>
          </a:prstGeom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EDEFC241-F472-448E-BFA5-D65BA03F0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996209"/>
              </p:ext>
            </p:extLst>
          </p:nvPr>
        </p:nvGraphicFramePr>
        <p:xfrm>
          <a:off x="1433216" y="5956300"/>
          <a:ext cx="5841120" cy="847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760">
                  <a:extLst>
                    <a:ext uri="{9D8B030D-6E8A-4147-A177-3AD203B41FA5}">
                      <a16:colId xmlns:a16="http://schemas.microsoft.com/office/drawing/2014/main" val="2732900704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799962812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648330133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426120253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382731372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066747468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307092450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734987801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368948894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002636806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462200970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960326018"/>
                    </a:ext>
                  </a:extLst>
                </a:gridCol>
              </a:tblGrid>
              <a:tr h="4237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66908"/>
                  </a:ext>
                </a:extLst>
              </a:tr>
              <a:tr h="4237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3270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94249DB-790C-4F4A-8AED-AC79EAFD7C17}"/>
                  </a:ext>
                </a:extLst>
              </p:cNvPr>
              <p:cNvSpPr txBox="1"/>
              <p:nvPr/>
            </p:nvSpPr>
            <p:spPr>
              <a:xfrm>
                <a:off x="670850" y="6380029"/>
                <a:ext cx="7449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𝑂𝑃𝑇</m:t>
                      </m:r>
                    </m:oMath>
                  </m:oMathPara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94249DB-790C-4F4A-8AED-AC79EAFD7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50" y="6380029"/>
                <a:ext cx="74494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3D88BF5-4154-463A-8289-DEE495FA2C67}"/>
                  </a:ext>
                </a:extLst>
              </p:cNvPr>
              <p:cNvSpPr txBox="1"/>
              <p:nvPr/>
            </p:nvSpPr>
            <p:spPr>
              <a:xfrm>
                <a:off x="945250" y="5973568"/>
                <a:ext cx="345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3D88BF5-4154-463A-8289-DEE495FA2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50" y="5973568"/>
                <a:ext cx="34509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4121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e>
                    </m:func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244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7880324"/>
                  </p:ext>
                </p:extLst>
              </p:nvPr>
            </p:nvGraphicFramePr>
            <p:xfrm>
              <a:off x="1187624" y="1508147"/>
              <a:ext cx="6408708" cy="216024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098470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5808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7880324"/>
                  </p:ext>
                </p:extLst>
              </p:nvPr>
            </p:nvGraphicFramePr>
            <p:xfrm>
              <a:off x="1187624" y="1508147"/>
              <a:ext cx="6408708" cy="216024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634" r="-1097727" b="-4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5634" r="-1097727" b="-3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5634" r="-1097727" b="-2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05634" r="-1097727" b="-1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098470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05634" r="-1097727" b="-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58084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5199D97-A81F-4F80-A58E-A01D2CE84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697475"/>
            <a:ext cx="5496692" cy="2438740"/>
          </a:xfrm>
          <a:prstGeom prst="rect">
            <a:avLst/>
          </a:prstGeom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EDEFC241-F472-448E-BFA5-D65BA03F0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892635"/>
              </p:ext>
            </p:extLst>
          </p:nvPr>
        </p:nvGraphicFramePr>
        <p:xfrm>
          <a:off x="1433216" y="5956300"/>
          <a:ext cx="5841120" cy="847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760">
                  <a:extLst>
                    <a:ext uri="{9D8B030D-6E8A-4147-A177-3AD203B41FA5}">
                      <a16:colId xmlns:a16="http://schemas.microsoft.com/office/drawing/2014/main" val="2732900704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799962812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648330133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426120253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382731372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066747468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307092450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734987801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368948894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002636806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462200970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960326018"/>
                    </a:ext>
                  </a:extLst>
                </a:gridCol>
              </a:tblGrid>
              <a:tr h="4237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66908"/>
                  </a:ext>
                </a:extLst>
              </a:tr>
              <a:tr h="4237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CN" altLang="en-US" sz="20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3270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94249DB-790C-4F4A-8AED-AC79EAFD7C17}"/>
                  </a:ext>
                </a:extLst>
              </p:cNvPr>
              <p:cNvSpPr txBox="1"/>
              <p:nvPr/>
            </p:nvSpPr>
            <p:spPr>
              <a:xfrm>
                <a:off x="670850" y="6380029"/>
                <a:ext cx="7449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𝑂𝑃𝑇</m:t>
                      </m:r>
                    </m:oMath>
                  </m:oMathPara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94249DB-790C-4F4A-8AED-AC79EAFD7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50" y="6380029"/>
                <a:ext cx="74494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3D88BF5-4154-463A-8289-DEE495FA2C67}"/>
                  </a:ext>
                </a:extLst>
              </p:cNvPr>
              <p:cNvSpPr txBox="1"/>
              <p:nvPr/>
            </p:nvSpPr>
            <p:spPr>
              <a:xfrm>
                <a:off x="945250" y="5973568"/>
                <a:ext cx="345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3D88BF5-4154-463A-8289-DEE495FA2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50" y="5973568"/>
                <a:ext cx="34509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94806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func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245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3514574"/>
                  </p:ext>
                </p:extLst>
              </p:nvPr>
            </p:nvGraphicFramePr>
            <p:xfrm>
              <a:off x="1187624" y="1508147"/>
              <a:ext cx="6408708" cy="216024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098470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5808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3514574"/>
                  </p:ext>
                </p:extLst>
              </p:nvPr>
            </p:nvGraphicFramePr>
            <p:xfrm>
              <a:off x="1187624" y="1508147"/>
              <a:ext cx="6408708" cy="216024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634" r="-1097727" b="-4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5634" r="-1097727" b="-3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5634" r="-1097727" b="-2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05634" r="-1097727" b="-1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098470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05634" r="-1097727" b="-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58084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5199D97-A81F-4F80-A58E-A01D2CE84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697475"/>
            <a:ext cx="5496692" cy="2438740"/>
          </a:xfrm>
          <a:prstGeom prst="rect">
            <a:avLst/>
          </a:prstGeom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EDEFC241-F472-448E-BFA5-D65BA03F0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444899"/>
              </p:ext>
            </p:extLst>
          </p:nvPr>
        </p:nvGraphicFramePr>
        <p:xfrm>
          <a:off x="1433216" y="5956300"/>
          <a:ext cx="5841120" cy="847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760">
                  <a:extLst>
                    <a:ext uri="{9D8B030D-6E8A-4147-A177-3AD203B41FA5}">
                      <a16:colId xmlns:a16="http://schemas.microsoft.com/office/drawing/2014/main" val="2732900704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799962812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648330133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426120253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382731372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066747468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307092450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734987801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368948894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002636806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462200970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960326018"/>
                    </a:ext>
                  </a:extLst>
                </a:gridCol>
              </a:tblGrid>
              <a:tr h="4237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66908"/>
                  </a:ext>
                </a:extLst>
              </a:tr>
              <a:tr h="4237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00B050"/>
                          </a:solidFill>
                          <a:latin typeface="+mn-lt"/>
                        </a:rPr>
                        <a:t>0</a:t>
                      </a:r>
                      <a:endParaRPr lang="zh-CN" altLang="en-US" sz="2000" b="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FF0000"/>
                          </a:solidFill>
                          <a:latin typeface="+mn-lt"/>
                        </a:rPr>
                        <a:t>5</a:t>
                      </a:r>
                      <a:endParaRPr lang="zh-CN" altLang="en-US" sz="20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3270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94249DB-790C-4F4A-8AED-AC79EAFD7C17}"/>
                  </a:ext>
                </a:extLst>
              </p:cNvPr>
              <p:cNvSpPr txBox="1"/>
              <p:nvPr/>
            </p:nvSpPr>
            <p:spPr>
              <a:xfrm>
                <a:off x="670850" y="6380029"/>
                <a:ext cx="7449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𝑂𝑃𝑇</m:t>
                      </m:r>
                    </m:oMath>
                  </m:oMathPara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94249DB-790C-4F4A-8AED-AC79EAFD7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50" y="6380029"/>
                <a:ext cx="74494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3D88BF5-4154-463A-8289-DEE495FA2C67}"/>
                  </a:ext>
                </a:extLst>
              </p:cNvPr>
              <p:cNvSpPr txBox="1"/>
              <p:nvPr/>
            </p:nvSpPr>
            <p:spPr>
              <a:xfrm>
                <a:off x="945250" y="5973568"/>
                <a:ext cx="345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3D88BF5-4154-463A-8289-DEE495FA2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50" y="5973568"/>
                <a:ext cx="34509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142992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(3)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func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246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5491261"/>
                  </p:ext>
                </p:extLst>
              </p:nvPr>
            </p:nvGraphicFramePr>
            <p:xfrm>
              <a:off x="1187624" y="1508147"/>
              <a:ext cx="6408708" cy="216024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098470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5808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5491261"/>
                  </p:ext>
                </p:extLst>
              </p:nvPr>
            </p:nvGraphicFramePr>
            <p:xfrm>
              <a:off x="1187624" y="1508147"/>
              <a:ext cx="6408708" cy="216024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634" r="-1097727" b="-4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5634" r="-1097727" b="-3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5634" r="-1097727" b="-2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05634" r="-1097727" b="-1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098470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05634" r="-1097727" b="-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58084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5199D97-A81F-4F80-A58E-A01D2CE84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697475"/>
            <a:ext cx="5496692" cy="2438740"/>
          </a:xfrm>
          <a:prstGeom prst="rect">
            <a:avLst/>
          </a:prstGeom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EDEFC241-F472-448E-BFA5-D65BA03F0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60625"/>
              </p:ext>
            </p:extLst>
          </p:nvPr>
        </p:nvGraphicFramePr>
        <p:xfrm>
          <a:off x="1433216" y="5956300"/>
          <a:ext cx="5841120" cy="847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760">
                  <a:extLst>
                    <a:ext uri="{9D8B030D-6E8A-4147-A177-3AD203B41FA5}">
                      <a16:colId xmlns:a16="http://schemas.microsoft.com/office/drawing/2014/main" val="2732900704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799962812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648330133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426120253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382731372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066747468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307092450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734987801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368948894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002636806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462200970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960326018"/>
                    </a:ext>
                  </a:extLst>
                </a:gridCol>
              </a:tblGrid>
              <a:tr h="4237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66908"/>
                  </a:ext>
                </a:extLst>
              </a:tr>
              <a:tr h="4237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00B050"/>
                          </a:solidFill>
                          <a:latin typeface="+mn-lt"/>
                        </a:rPr>
                        <a:t>0</a:t>
                      </a:r>
                      <a:endParaRPr lang="zh-CN" altLang="en-US" sz="2000" b="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FF0000"/>
                          </a:solidFill>
                          <a:latin typeface="+mn-lt"/>
                        </a:rPr>
                        <a:t>8</a:t>
                      </a:r>
                      <a:endParaRPr lang="zh-CN" altLang="en-US" sz="20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3270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94249DB-790C-4F4A-8AED-AC79EAFD7C17}"/>
                  </a:ext>
                </a:extLst>
              </p:cNvPr>
              <p:cNvSpPr txBox="1"/>
              <p:nvPr/>
            </p:nvSpPr>
            <p:spPr>
              <a:xfrm>
                <a:off x="670850" y="6380029"/>
                <a:ext cx="7449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𝑂𝑃𝑇</m:t>
                      </m:r>
                    </m:oMath>
                  </m:oMathPara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94249DB-790C-4F4A-8AED-AC79EAFD7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50" y="6380029"/>
                <a:ext cx="74494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3D88BF5-4154-463A-8289-DEE495FA2C67}"/>
                  </a:ext>
                </a:extLst>
              </p:cNvPr>
              <p:cNvSpPr txBox="1"/>
              <p:nvPr/>
            </p:nvSpPr>
            <p:spPr>
              <a:xfrm>
                <a:off x="945250" y="5973568"/>
                <a:ext cx="345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3D88BF5-4154-463A-8289-DEE495FA2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50" y="5973568"/>
                <a:ext cx="34509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168525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(4)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func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6460816"/>
                  </p:ext>
                </p:extLst>
              </p:nvPr>
            </p:nvGraphicFramePr>
            <p:xfrm>
              <a:off x="1187624" y="1508147"/>
              <a:ext cx="6408708" cy="216024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098470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5808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6460816"/>
                  </p:ext>
                </p:extLst>
              </p:nvPr>
            </p:nvGraphicFramePr>
            <p:xfrm>
              <a:off x="1187624" y="1508147"/>
              <a:ext cx="6408708" cy="216024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634" r="-1097727" b="-4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5634" r="-1097727" b="-3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5634" r="-1097727" b="-2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05634" r="-1097727" b="-1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098470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05634" r="-1097727" b="-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58084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5199D97-A81F-4F80-A58E-A01D2CE84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697475"/>
            <a:ext cx="5496692" cy="2438740"/>
          </a:xfrm>
          <a:prstGeom prst="rect">
            <a:avLst/>
          </a:prstGeom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EDEFC241-F472-448E-BFA5-D65BA03F0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570925"/>
              </p:ext>
            </p:extLst>
          </p:nvPr>
        </p:nvGraphicFramePr>
        <p:xfrm>
          <a:off x="1433216" y="5956300"/>
          <a:ext cx="5841120" cy="847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760">
                  <a:extLst>
                    <a:ext uri="{9D8B030D-6E8A-4147-A177-3AD203B41FA5}">
                      <a16:colId xmlns:a16="http://schemas.microsoft.com/office/drawing/2014/main" val="2732900704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799962812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648330133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426120253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382731372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066747468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307092450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734987801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368948894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002636806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462200970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960326018"/>
                    </a:ext>
                  </a:extLst>
                </a:gridCol>
              </a:tblGrid>
              <a:tr h="4237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66908"/>
                  </a:ext>
                </a:extLst>
              </a:tr>
              <a:tr h="4237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00B050"/>
                          </a:solidFill>
                          <a:latin typeface="+mn-lt"/>
                        </a:rPr>
                        <a:t>8</a:t>
                      </a:r>
                      <a:endParaRPr lang="zh-CN" altLang="en-US" sz="2000" b="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FF0000"/>
                          </a:solidFill>
                          <a:latin typeface="+mn-lt"/>
                        </a:rPr>
                        <a:t>8</a:t>
                      </a:r>
                      <a:endParaRPr lang="zh-CN" altLang="en-US" sz="20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3270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94249DB-790C-4F4A-8AED-AC79EAFD7C17}"/>
                  </a:ext>
                </a:extLst>
              </p:cNvPr>
              <p:cNvSpPr txBox="1"/>
              <p:nvPr/>
            </p:nvSpPr>
            <p:spPr>
              <a:xfrm>
                <a:off x="670850" y="6380029"/>
                <a:ext cx="7449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𝑂𝑃𝑇</m:t>
                      </m:r>
                    </m:oMath>
                  </m:oMathPara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94249DB-790C-4F4A-8AED-AC79EAFD7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50" y="6380029"/>
                <a:ext cx="74494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3D88BF5-4154-463A-8289-DEE495FA2C67}"/>
                  </a:ext>
                </a:extLst>
              </p:cNvPr>
              <p:cNvSpPr txBox="1"/>
              <p:nvPr/>
            </p:nvSpPr>
            <p:spPr>
              <a:xfrm>
                <a:off x="945250" y="5973568"/>
                <a:ext cx="345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3D88BF5-4154-463A-8289-DEE495FA2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50" y="5973568"/>
                <a:ext cx="34509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93027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(5)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func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248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1301768"/>
                  </p:ext>
                </p:extLst>
              </p:nvPr>
            </p:nvGraphicFramePr>
            <p:xfrm>
              <a:off x="1187624" y="1508147"/>
              <a:ext cx="6408708" cy="216024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9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098470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5808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1301768"/>
                  </p:ext>
                </p:extLst>
              </p:nvPr>
            </p:nvGraphicFramePr>
            <p:xfrm>
              <a:off x="1187624" y="1508147"/>
              <a:ext cx="6408708" cy="216024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634" r="-1097727" b="-4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5634" r="-1097727" b="-3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5634" r="-1097727" b="-2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05634" r="-1097727" b="-1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9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098470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05634" r="-1097727" b="-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58084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5199D97-A81F-4F80-A58E-A01D2CE84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697475"/>
            <a:ext cx="5496692" cy="2438740"/>
          </a:xfrm>
          <a:prstGeom prst="rect">
            <a:avLst/>
          </a:prstGeom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EDEFC241-F472-448E-BFA5-D65BA03F0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10154"/>
              </p:ext>
            </p:extLst>
          </p:nvPr>
        </p:nvGraphicFramePr>
        <p:xfrm>
          <a:off x="1433216" y="5956300"/>
          <a:ext cx="5841120" cy="847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760">
                  <a:extLst>
                    <a:ext uri="{9D8B030D-6E8A-4147-A177-3AD203B41FA5}">
                      <a16:colId xmlns:a16="http://schemas.microsoft.com/office/drawing/2014/main" val="2732900704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799962812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648330133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426120253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382731372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066747468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307092450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734987801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368948894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002636806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462200970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960326018"/>
                    </a:ext>
                  </a:extLst>
                </a:gridCol>
              </a:tblGrid>
              <a:tr h="4237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66908"/>
                  </a:ext>
                </a:extLst>
              </a:tr>
              <a:tr h="4237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00B050"/>
                          </a:solidFill>
                          <a:latin typeface="+mn-lt"/>
                        </a:rPr>
                        <a:t>0</a:t>
                      </a:r>
                      <a:endParaRPr lang="zh-CN" altLang="en-US" sz="2000" b="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FF0000"/>
                          </a:solidFill>
                          <a:latin typeface="+mn-lt"/>
                        </a:rPr>
                        <a:t>12</a:t>
                      </a:r>
                      <a:endParaRPr lang="zh-CN" altLang="en-US" sz="20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3270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94249DB-790C-4F4A-8AED-AC79EAFD7C17}"/>
                  </a:ext>
                </a:extLst>
              </p:cNvPr>
              <p:cNvSpPr txBox="1"/>
              <p:nvPr/>
            </p:nvSpPr>
            <p:spPr>
              <a:xfrm>
                <a:off x="670850" y="6380029"/>
                <a:ext cx="7449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𝑂𝑃𝑇</m:t>
                      </m:r>
                    </m:oMath>
                  </m:oMathPara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94249DB-790C-4F4A-8AED-AC79EAFD7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50" y="6380029"/>
                <a:ext cx="74494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3D88BF5-4154-463A-8289-DEE495FA2C67}"/>
                  </a:ext>
                </a:extLst>
              </p:cNvPr>
              <p:cNvSpPr txBox="1"/>
              <p:nvPr/>
            </p:nvSpPr>
            <p:spPr>
              <a:xfrm>
                <a:off x="945250" y="5973568"/>
                <a:ext cx="345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3D88BF5-4154-463A-8289-DEE495FA2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50" y="5973568"/>
                <a:ext cx="34509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0637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(6)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func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806768"/>
                  </p:ext>
                </p:extLst>
              </p:nvPr>
            </p:nvGraphicFramePr>
            <p:xfrm>
              <a:off x="1187624" y="1508147"/>
              <a:ext cx="6408708" cy="216024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098470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5808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806768"/>
                  </p:ext>
                </p:extLst>
              </p:nvPr>
            </p:nvGraphicFramePr>
            <p:xfrm>
              <a:off x="1187624" y="1508147"/>
              <a:ext cx="6408708" cy="216024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634" r="-1097727" b="-4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5634" r="-1097727" b="-3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5634" r="-1097727" b="-2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05634" r="-1097727" b="-1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098470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05634" r="-1097727" b="-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58084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5199D97-A81F-4F80-A58E-A01D2CE84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697475"/>
            <a:ext cx="5496692" cy="2438740"/>
          </a:xfrm>
          <a:prstGeom prst="rect">
            <a:avLst/>
          </a:prstGeom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EDEFC241-F472-448E-BFA5-D65BA03F0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581474"/>
              </p:ext>
            </p:extLst>
          </p:nvPr>
        </p:nvGraphicFramePr>
        <p:xfrm>
          <a:off x="1433216" y="5956300"/>
          <a:ext cx="5841120" cy="847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760">
                  <a:extLst>
                    <a:ext uri="{9D8B030D-6E8A-4147-A177-3AD203B41FA5}">
                      <a16:colId xmlns:a16="http://schemas.microsoft.com/office/drawing/2014/main" val="2732900704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799962812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648330133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426120253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382731372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066747468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307092450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734987801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368948894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002636806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462200970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960326018"/>
                    </a:ext>
                  </a:extLst>
                </a:gridCol>
              </a:tblGrid>
              <a:tr h="4237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66908"/>
                  </a:ext>
                </a:extLst>
              </a:tr>
              <a:tr h="4237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00B050"/>
                          </a:solidFill>
                          <a:latin typeface="+mn-lt"/>
                        </a:rPr>
                        <a:t>8</a:t>
                      </a:r>
                      <a:endParaRPr lang="zh-CN" altLang="en-US" sz="2000" b="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FF0000"/>
                          </a:solidFill>
                          <a:latin typeface="+mn-lt"/>
                        </a:rPr>
                        <a:t>12</a:t>
                      </a:r>
                      <a:endParaRPr lang="zh-CN" altLang="en-US" sz="20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3270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94249DB-790C-4F4A-8AED-AC79EAFD7C17}"/>
                  </a:ext>
                </a:extLst>
              </p:cNvPr>
              <p:cNvSpPr txBox="1"/>
              <p:nvPr/>
            </p:nvSpPr>
            <p:spPr>
              <a:xfrm>
                <a:off x="670850" y="6380029"/>
                <a:ext cx="7449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𝑂𝑃𝑇</m:t>
                      </m:r>
                    </m:oMath>
                  </m:oMathPara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94249DB-790C-4F4A-8AED-AC79EAFD7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50" y="6380029"/>
                <a:ext cx="74494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3D88BF5-4154-463A-8289-DEE495FA2C67}"/>
                  </a:ext>
                </a:extLst>
              </p:cNvPr>
              <p:cNvSpPr txBox="1"/>
              <p:nvPr/>
            </p:nvSpPr>
            <p:spPr>
              <a:xfrm>
                <a:off x="945250" y="5973568"/>
                <a:ext cx="345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3D88BF5-4154-463A-8289-DEE495FA2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50" y="5973568"/>
                <a:ext cx="34509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3205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365760" y="2078856"/>
              <a:ext cx="5544615" cy="185420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08923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100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120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75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16905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764885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8848540"/>
                  </p:ext>
                </p:extLst>
              </p:nvPr>
            </p:nvGraphicFramePr>
            <p:xfrm>
              <a:off x="1365760" y="2078856"/>
              <a:ext cx="5544615" cy="185420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08923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99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100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120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75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99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08197" r="-401099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16905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08197" r="-401099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764885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本框 4"/>
          <p:cNvSpPr txBox="1"/>
          <p:nvPr/>
        </p:nvSpPr>
        <p:spPr>
          <a:xfrm>
            <a:off x="7164288" y="2414760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 = 50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2483768" y="2078856"/>
            <a:ext cx="1008112" cy="1440160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标注 6"/>
              <p:cNvSpPr>
                <a:spLocks noChangeArrowheads="1"/>
              </p:cNvSpPr>
              <p:nvPr/>
            </p:nvSpPr>
            <p:spPr bwMode="auto">
              <a:xfrm>
                <a:off x="3635896" y="3086968"/>
                <a:ext cx="1440160" cy="559509"/>
              </a:xfrm>
              <a:prstGeom prst="wedgeRectCallout">
                <a:avLst>
                  <a:gd name="adj1" fmla="val -56647"/>
                  <a:gd name="adj2" fmla="val -43014"/>
                </a:avLst>
              </a:prstGeom>
              <a:solidFill>
                <a:srgbClr val="0070C0"/>
              </a:solidFill>
              <a:ln>
                <a:noFill/>
              </a:ln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&lt;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𝑲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矩形标注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6" y="3086968"/>
                <a:ext cx="1440160" cy="559509"/>
              </a:xfrm>
              <a:prstGeom prst="wedgeRectCallout">
                <a:avLst>
                  <a:gd name="adj1" fmla="val -56647"/>
                  <a:gd name="adj2" fmla="val -43014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13886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(7)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func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250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4301704"/>
                  </p:ext>
                </p:extLst>
              </p:nvPr>
            </p:nvGraphicFramePr>
            <p:xfrm>
              <a:off x="1187624" y="1508147"/>
              <a:ext cx="6408708" cy="216024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098470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5808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4301704"/>
                  </p:ext>
                </p:extLst>
              </p:nvPr>
            </p:nvGraphicFramePr>
            <p:xfrm>
              <a:off x="1187624" y="1508147"/>
              <a:ext cx="6408708" cy="216024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634" r="-1097727" b="-4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5634" r="-1097727" b="-3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5634" r="-1097727" b="-2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05634" r="-1097727" b="-1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098470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05634" r="-1097727" b="-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58084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5199D97-A81F-4F80-A58E-A01D2CE84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697475"/>
            <a:ext cx="5496692" cy="2438740"/>
          </a:xfrm>
          <a:prstGeom prst="rect">
            <a:avLst/>
          </a:prstGeom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EDEFC241-F472-448E-BFA5-D65BA03F0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650205"/>
              </p:ext>
            </p:extLst>
          </p:nvPr>
        </p:nvGraphicFramePr>
        <p:xfrm>
          <a:off x="1433216" y="5956300"/>
          <a:ext cx="5841120" cy="847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760">
                  <a:extLst>
                    <a:ext uri="{9D8B030D-6E8A-4147-A177-3AD203B41FA5}">
                      <a16:colId xmlns:a16="http://schemas.microsoft.com/office/drawing/2014/main" val="2732900704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799962812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648330133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426120253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382731372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066747468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307092450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734987801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368948894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002636806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462200970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960326018"/>
                    </a:ext>
                  </a:extLst>
                </a:gridCol>
              </a:tblGrid>
              <a:tr h="4237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66908"/>
                  </a:ext>
                </a:extLst>
              </a:tr>
              <a:tr h="4237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33CC33"/>
                          </a:solidFill>
                          <a:latin typeface="+mn-lt"/>
                        </a:rPr>
                        <a:t>8</a:t>
                      </a:r>
                      <a:endParaRPr lang="zh-CN" altLang="en-US" sz="2000" b="0" dirty="0">
                        <a:solidFill>
                          <a:srgbClr val="33CC33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FF0000"/>
                          </a:solidFill>
                          <a:latin typeface="+mn-lt"/>
                        </a:rPr>
                        <a:t>12</a:t>
                      </a:r>
                      <a:endParaRPr lang="zh-CN" altLang="en-US" sz="20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13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3270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94249DB-790C-4F4A-8AED-AC79EAFD7C17}"/>
                  </a:ext>
                </a:extLst>
              </p:cNvPr>
              <p:cNvSpPr txBox="1"/>
              <p:nvPr/>
            </p:nvSpPr>
            <p:spPr>
              <a:xfrm>
                <a:off x="670850" y="6380029"/>
                <a:ext cx="7449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𝑂𝑃𝑇</m:t>
                      </m:r>
                    </m:oMath>
                  </m:oMathPara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94249DB-790C-4F4A-8AED-AC79EAFD7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50" y="6380029"/>
                <a:ext cx="74494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3D88BF5-4154-463A-8289-DEE495FA2C67}"/>
                  </a:ext>
                </a:extLst>
              </p:cNvPr>
              <p:cNvSpPr txBox="1"/>
              <p:nvPr/>
            </p:nvSpPr>
            <p:spPr>
              <a:xfrm>
                <a:off x="945250" y="5973568"/>
                <a:ext cx="345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3D88BF5-4154-463A-8289-DEE495FA2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50" y="5973568"/>
                <a:ext cx="34509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189410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(8)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func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251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2534628"/>
                  </p:ext>
                </p:extLst>
              </p:nvPr>
            </p:nvGraphicFramePr>
            <p:xfrm>
              <a:off x="1187624" y="1508147"/>
              <a:ext cx="6408708" cy="216024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098470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5808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2534628"/>
                  </p:ext>
                </p:extLst>
              </p:nvPr>
            </p:nvGraphicFramePr>
            <p:xfrm>
              <a:off x="1187624" y="1508147"/>
              <a:ext cx="6408708" cy="216024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634" r="-1097727" b="-4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5634" r="-1097727" b="-3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5634" r="-1097727" b="-2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05634" r="-1097727" b="-1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098470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05634" r="-1097727" b="-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58084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5199D97-A81F-4F80-A58E-A01D2CE84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697475"/>
            <a:ext cx="5496692" cy="2438740"/>
          </a:xfrm>
          <a:prstGeom prst="rect">
            <a:avLst/>
          </a:prstGeom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EDEFC241-F472-448E-BFA5-D65BA03F0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136226"/>
              </p:ext>
            </p:extLst>
          </p:nvPr>
        </p:nvGraphicFramePr>
        <p:xfrm>
          <a:off x="1433216" y="5956300"/>
          <a:ext cx="5841120" cy="847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760">
                  <a:extLst>
                    <a:ext uri="{9D8B030D-6E8A-4147-A177-3AD203B41FA5}">
                      <a16:colId xmlns:a16="http://schemas.microsoft.com/office/drawing/2014/main" val="2732900704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799962812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648330133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426120253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382731372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066747468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307092450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734987801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368948894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002636806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462200970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960326018"/>
                    </a:ext>
                  </a:extLst>
                </a:gridCol>
              </a:tblGrid>
              <a:tr h="4237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66908"/>
                  </a:ext>
                </a:extLst>
              </a:tr>
              <a:tr h="4237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33CC33"/>
                          </a:solidFill>
                          <a:latin typeface="+mn-lt"/>
                        </a:rPr>
                        <a:t>12</a:t>
                      </a:r>
                      <a:endParaRPr lang="zh-CN" altLang="en-US" sz="2000" b="0" dirty="0">
                        <a:solidFill>
                          <a:srgbClr val="33CC33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FF0000"/>
                          </a:solidFill>
                          <a:latin typeface="+mn-lt"/>
                        </a:rPr>
                        <a:t>13</a:t>
                      </a:r>
                      <a:endParaRPr lang="zh-CN" altLang="en-US" sz="20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20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3270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94249DB-790C-4F4A-8AED-AC79EAFD7C17}"/>
                  </a:ext>
                </a:extLst>
              </p:cNvPr>
              <p:cNvSpPr txBox="1"/>
              <p:nvPr/>
            </p:nvSpPr>
            <p:spPr>
              <a:xfrm>
                <a:off x="670850" y="6380029"/>
                <a:ext cx="7449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𝑂𝑃𝑇</m:t>
                      </m:r>
                    </m:oMath>
                  </m:oMathPara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94249DB-790C-4F4A-8AED-AC79EAFD7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50" y="6380029"/>
                <a:ext cx="74494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3D88BF5-4154-463A-8289-DEE495FA2C67}"/>
                  </a:ext>
                </a:extLst>
              </p:cNvPr>
              <p:cNvSpPr txBox="1"/>
              <p:nvPr/>
            </p:nvSpPr>
            <p:spPr>
              <a:xfrm>
                <a:off x="945250" y="5973568"/>
                <a:ext cx="345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3D88BF5-4154-463A-8289-DEE495FA2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50" y="5973568"/>
                <a:ext cx="34509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224311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9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(9)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func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252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2914287"/>
                  </p:ext>
                </p:extLst>
              </p:nvPr>
            </p:nvGraphicFramePr>
            <p:xfrm>
              <a:off x="1187624" y="1508147"/>
              <a:ext cx="6408708" cy="216024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3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098470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5808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2914287"/>
                  </p:ext>
                </p:extLst>
              </p:nvPr>
            </p:nvGraphicFramePr>
            <p:xfrm>
              <a:off x="1187624" y="1508147"/>
              <a:ext cx="6408708" cy="216024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634" r="-1097727" b="-4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5634" r="-1097727" b="-3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5634" r="-1097727" b="-2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05634" r="-1097727" b="-1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3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098470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05634" r="-1097727" b="-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58084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5199D97-A81F-4F80-A58E-A01D2CE84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697475"/>
            <a:ext cx="5496692" cy="2438740"/>
          </a:xfrm>
          <a:prstGeom prst="rect">
            <a:avLst/>
          </a:prstGeom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EDEFC241-F472-448E-BFA5-D65BA03F0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59030"/>
              </p:ext>
            </p:extLst>
          </p:nvPr>
        </p:nvGraphicFramePr>
        <p:xfrm>
          <a:off x="1433216" y="5956300"/>
          <a:ext cx="5841120" cy="847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760">
                  <a:extLst>
                    <a:ext uri="{9D8B030D-6E8A-4147-A177-3AD203B41FA5}">
                      <a16:colId xmlns:a16="http://schemas.microsoft.com/office/drawing/2014/main" val="2732900704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799962812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648330133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426120253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382731372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066747468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307092450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734987801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368948894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002636806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462200970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960326018"/>
                    </a:ext>
                  </a:extLst>
                </a:gridCol>
              </a:tblGrid>
              <a:tr h="4237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66908"/>
                  </a:ext>
                </a:extLst>
              </a:tr>
              <a:tr h="4237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33CC33"/>
                          </a:solidFill>
                          <a:latin typeface="+mn-lt"/>
                        </a:rPr>
                        <a:t>12</a:t>
                      </a:r>
                      <a:endParaRPr lang="zh-CN" altLang="en-US" sz="2000" b="0" dirty="0">
                        <a:solidFill>
                          <a:srgbClr val="33CC33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13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FF0000"/>
                          </a:solidFill>
                          <a:latin typeface="+mn-lt"/>
                        </a:rPr>
                        <a:t>20</a:t>
                      </a:r>
                      <a:endParaRPr lang="zh-CN" altLang="en-US" sz="20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20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3270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94249DB-790C-4F4A-8AED-AC79EAFD7C17}"/>
                  </a:ext>
                </a:extLst>
              </p:cNvPr>
              <p:cNvSpPr txBox="1"/>
              <p:nvPr/>
            </p:nvSpPr>
            <p:spPr>
              <a:xfrm>
                <a:off x="670850" y="6380029"/>
                <a:ext cx="7449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𝑂𝑃𝑇</m:t>
                      </m:r>
                    </m:oMath>
                  </m:oMathPara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94249DB-790C-4F4A-8AED-AC79EAFD7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50" y="6380029"/>
                <a:ext cx="74494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3D88BF5-4154-463A-8289-DEE495FA2C67}"/>
                  </a:ext>
                </a:extLst>
              </p:cNvPr>
              <p:cNvSpPr txBox="1"/>
              <p:nvPr/>
            </p:nvSpPr>
            <p:spPr>
              <a:xfrm>
                <a:off x="945250" y="5973568"/>
                <a:ext cx="345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3D88BF5-4154-463A-8289-DEE495FA2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50" y="5973568"/>
                <a:ext cx="34509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28020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(10)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func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253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6775931"/>
                  </p:ext>
                </p:extLst>
              </p:nvPr>
            </p:nvGraphicFramePr>
            <p:xfrm>
              <a:off x="1187624" y="1508147"/>
              <a:ext cx="6408708" cy="216024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6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098470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5808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6775931"/>
                  </p:ext>
                </p:extLst>
              </p:nvPr>
            </p:nvGraphicFramePr>
            <p:xfrm>
              <a:off x="1187624" y="1508147"/>
              <a:ext cx="6408708" cy="216024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634" r="-1097727" b="-4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5634" r="-1097727" b="-3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5634" r="-1097727" b="-2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05634" r="-1097727" b="-1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6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098470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05634" r="-1097727" b="-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58084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5199D97-A81F-4F80-A58E-A01D2CE84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697475"/>
            <a:ext cx="5496692" cy="2438740"/>
          </a:xfrm>
          <a:prstGeom prst="rect">
            <a:avLst/>
          </a:prstGeom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EDEFC241-F472-448E-BFA5-D65BA03F0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572220"/>
              </p:ext>
            </p:extLst>
          </p:nvPr>
        </p:nvGraphicFramePr>
        <p:xfrm>
          <a:off x="1433216" y="5956300"/>
          <a:ext cx="5841120" cy="847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760">
                  <a:extLst>
                    <a:ext uri="{9D8B030D-6E8A-4147-A177-3AD203B41FA5}">
                      <a16:colId xmlns:a16="http://schemas.microsoft.com/office/drawing/2014/main" val="2732900704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799962812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648330133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426120253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382731372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066747468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307092450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734987801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368948894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002636806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462200970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960326018"/>
                    </a:ext>
                  </a:extLst>
                </a:gridCol>
              </a:tblGrid>
              <a:tr h="4237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66908"/>
                  </a:ext>
                </a:extLst>
              </a:tr>
              <a:tr h="4237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33CC33"/>
                          </a:solidFill>
                          <a:latin typeface="+mn-lt"/>
                        </a:rPr>
                        <a:t>0</a:t>
                      </a:r>
                      <a:endParaRPr lang="zh-CN" altLang="en-US" sz="2000" b="0" dirty="0">
                        <a:solidFill>
                          <a:srgbClr val="33CC33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13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20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FF0000"/>
                          </a:solidFill>
                          <a:latin typeface="+mn-lt"/>
                        </a:rPr>
                        <a:t>20</a:t>
                      </a:r>
                      <a:endParaRPr lang="zh-CN" altLang="en-US" sz="20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20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3270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94249DB-790C-4F4A-8AED-AC79EAFD7C17}"/>
                  </a:ext>
                </a:extLst>
              </p:cNvPr>
              <p:cNvSpPr txBox="1"/>
              <p:nvPr/>
            </p:nvSpPr>
            <p:spPr>
              <a:xfrm>
                <a:off x="670850" y="6380029"/>
                <a:ext cx="7449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𝑂𝑃𝑇</m:t>
                      </m:r>
                    </m:oMath>
                  </m:oMathPara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94249DB-790C-4F4A-8AED-AC79EAFD7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50" y="6380029"/>
                <a:ext cx="74494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3D88BF5-4154-463A-8289-DEE495FA2C67}"/>
                  </a:ext>
                </a:extLst>
              </p:cNvPr>
              <p:cNvSpPr txBox="1"/>
              <p:nvPr/>
            </p:nvSpPr>
            <p:spPr>
              <a:xfrm>
                <a:off x="945250" y="5973568"/>
                <a:ext cx="345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3D88BF5-4154-463A-8289-DEE495FA2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50" y="5973568"/>
                <a:ext cx="34509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598930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(11)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func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3C0584A8-2AFD-4841-A144-04D678A77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050"/>
                <a:ext cx="8229600" cy="568930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254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0093423"/>
                  </p:ext>
                </p:extLst>
              </p:nvPr>
            </p:nvGraphicFramePr>
            <p:xfrm>
              <a:off x="1187624" y="1508147"/>
              <a:ext cx="6408708" cy="216024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098470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5808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956E5A8-CAC1-4BAF-92C1-AF5FC8781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0093423"/>
                  </p:ext>
                </p:extLst>
              </p:nvPr>
            </p:nvGraphicFramePr>
            <p:xfrm>
              <a:off x="1187624" y="1508147"/>
              <a:ext cx="6408708" cy="216024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534059">
                      <a:extLst>
                        <a:ext uri="{9D8B030D-6E8A-4147-A177-3AD203B41FA5}">
                          <a16:colId xmlns:a16="http://schemas.microsoft.com/office/drawing/2014/main" val="145309892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10715666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7502395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51137710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0377643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12295321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706751346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420540385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3610548594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40909758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1169952455"/>
                        </a:ext>
                      </a:extLst>
                    </a:gridCol>
                    <a:gridCol w="534059">
                      <a:extLst>
                        <a:ext uri="{9D8B030D-6E8A-4147-A177-3AD203B41FA5}">
                          <a16:colId xmlns:a16="http://schemas.microsoft.com/office/drawing/2014/main" val="626957473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5634" r="-1097727" b="-4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04217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05634" r="-1097727" b="-3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8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114498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205634" r="-1097727" b="-2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16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759873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305634" r="-1097727" b="-1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0984706"/>
                      </a:ext>
                    </a:extLst>
                  </a:tr>
                  <a:tr h="4320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405634" r="-1097727" b="-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9</a:t>
                          </a:r>
                          <a:endParaRPr lang="zh-CN" altLang="en-US" sz="20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58084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5199D97-A81F-4F80-A58E-A01D2CE84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697475"/>
            <a:ext cx="5496692" cy="2438740"/>
          </a:xfrm>
          <a:prstGeom prst="rect">
            <a:avLst/>
          </a:prstGeom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EDEFC241-F472-448E-BFA5-D65BA03F0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823879"/>
              </p:ext>
            </p:extLst>
          </p:nvPr>
        </p:nvGraphicFramePr>
        <p:xfrm>
          <a:off x="1433216" y="5956300"/>
          <a:ext cx="5841120" cy="847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760">
                  <a:extLst>
                    <a:ext uri="{9D8B030D-6E8A-4147-A177-3AD203B41FA5}">
                      <a16:colId xmlns:a16="http://schemas.microsoft.com/office/drawing/2014/main" val="2732900704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799962812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648330133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426120253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382731372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066747468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307092450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734987801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3368948894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2002636806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462200970"/>
                    </a:ext>
                  </a:extLst>
                </a:gridCol>
                <a:gridCol w="486760">
                  <a:extLst>
                    <a:ext uri="{9D8B030D-6E8A-4147-A177-3AD203B41FA5}">
                      <a16:colId xmlns:a16="http://schemas.microsoft.com/office/drawing/2014/main" val="1960326018"/>
                    </a:ext>
                  </a:extLst>
                </a:gridCol>
              </a:tblGrid>
              <a:tr h="4237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66908"/>
                  </a:ext>
                </a:extLst>
              </a:tr>
              <a:tr h="4237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13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20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33CC33"/>
                          </a:solidFill>
                          <a:latin typeface="+mn-lt"/>
                        </a:rPr>
                        <a:t>20</a:t>
                      </a:r>
                      <a:endParaRPr lang="zh-CN" altLang="en-US" sz="2000" b="0" dirty="0">
                        <a:solidFill>
                          <a:srgbClr val="33CC33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FF0000"/>
                          </a:solidFill>
                          <a:latin typeface="+mn-lt"/>
                        </a:rPr>
                        <a:t>20</a:t>
                      </a:r>
                      <a:endParaRPr lang="zh-CN" altLang="en-US" sz="20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21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3270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94249DB-790C-4F4A-8AED-AC79EAFD7C17}"/>
                  </a:ext>
                </a:extLst>
              </p:cNvPr>
              <p:cNvSpPr txBox="1"/>
              <p:nvPr/>
            </p:nvSpPr>
            <p:spPr>
              <a:xfrm>
                <a:off x="670850" y="6380029"/>
                <a:ext cx="7449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𝑂𝑃𝑇</m:t>
                      </m:r>
                    </m:oMath>
                  </m:oMathPara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94249DB-790C-4F4A-8AED-AC79EAFD7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50" y="6380029"/>
                <a:ext cx="74494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3D88BF5-4154-463A-8289-DEE495FA2C67}"/>
                  </a:ext>
                </a:extLst>
              </p:cNvPr>
              <p:cNvSpPr txBox="1"/>
              <p:nvPr/>
            </p:nvSpPr>
            <p:spPr>
              <a:xfrm>
                <a:off x="945250" y="5973568"/>
                <a:ext cx="345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3D88BF5-4154-463A-8289-DEE495FA2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50" y="5973568"/>
                <a:ext cx="34509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01439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Greedy vs. Dynamic Programming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AAE22CF2-ABF0-48D0-B39D-76A19850B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050"/>
            <a:ext cx="8363272" cy="3385046"/>
          </a:xfrm>
        </p:spPr>
        <p:txBody>
          <a:bodyPr/>
          <a:lstStyle/>
          <a:p>
            <a:r>
              <a:rPr lang="en-US" altLang="zh-CN" sz="2400" dirty="0"/>
              <a:t>Greedy</a:t>
            </a:r>
          </a:p>
          <a:p>
            <a:pPr lvl="1"/>
            <a:r>
              <a:rPr lang="en-US" altLang="zh-CN" sz="2400" dirty="0"/>
              <a:t>Build up a solution incrementally, myopically optimizing some local criterion</a:t>
            </a:r>
          </a:p>
          <a:p>
            <a:endParaRPr lang="en-US" altLang="zh-CN" sz="2400" dirty="0"/>
          </a:p>
          <a:p>
            <a:r>
              <a:rPr lang="en-US" altLang="zh-CN" sz="2400" dirty="0"/>
              <a:t>Dynamic Programming</a:t>
            </a:r>
          </a:p>
          <a:p>
            <a:pPr lvl="1"/>
            <a:r>
              <a:rPr lang="en-US" altLang="zh-CN" sz="2400" dirty="0"/>
              <a:t>Break up a problem into a series of overlapping subproblems; combine solutions to smaller subproblems to form solution to large subproblem</a:t>
            </a:r>
          </a:p>
          <a:p>
            <a:endParaRPr lang="en-US" altLang="zh-CN" sz="2400" dirty="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5BCD4B0E-6864-4B52-8E0F-3076C6046A75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4725144"/>
          <a:ext cx="8229600" cy="164592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73724351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86745845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614646165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Greedy</a:t>
                      </a:r>
                      <a:endParaRPr lang="zh-CN" altLang="en-US" sz="2400" b="1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never reconsiders its choices</a:t>
                      </a:r>
                      <a:endParaRPr lang="zh-CN" altLang="en-US" sz="2400" b="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focus on the present</a:t>
                      </a:r>
                      <a:endParaRPr lang="zh-CN" altLang="en-US" sz="2400" b="0" dirty="0">
                        <a:solidFill>
                          <a:sysClr val="windowText" lastClr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979438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Dynamic Programming</a:t>
                      </a:r>
                      <a:endParaRPr lang="zh-CN" altLang="en-US" sz="2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based on previous decisions</a:t>
                      </a:r>
                      <a:endParaRPr lang="zh-CN" altLang="en-US" sz="24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record the history</a:t>
                      </a:r>
                      <a:endParaRPr lang="zh-CN" altLang="en-US" sz="24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947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91095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6"/>
            <a:ext cx="7081692" cy="420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0115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365760" y="2078856"/>
              <a:ext cx="5544615" cy="185420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08923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100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120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75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16905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68904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3011861"/>
                  </p:ext>
                </p:extLst>
              </p:nvPr>
            </p:nvGraphicFramePr>
            <p:xfrm>
              <a:off x="1365760" y="2078856"/>
              <a:ext cx="5544615" cy="185420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08923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99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100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120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75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99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08197" r="-401099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16905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08197" r="-401099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68904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本框 4"/>
          <p:cNvSpPr txBox="1"/>
          <p:nvPr/>
        </p:nvSpPr>
        <p:spPr>
          <a:xfrm>
            <a:off x="7164288" y="2414760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 = </a:t>
            </a:r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2483768" y="2078856"/>
            <a:ext cx="1008112" cy="1440160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334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365760" y="2078856"/>
              <a:ext cx="5544615" cy="185420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08923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100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120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75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16905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68904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6397153"/>
                  </p:ext>
                </p:extLst>
              </p:nvPr>
            </p:nvGraphicFramePr>
            <p:xfrm>
              <a:off x="1365760" y="2078856"/>
              <a:ext cx="5544615" cy="185420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08923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99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100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120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75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99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08197" r="-401099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16905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08197" r="-401099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68904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本框 4"/>
          <p:cNvSpPr txBox="1"/>
          <p:nvPr/>
        </p:nvSpPr>
        <p:spPr>
          <a:xfrm>
            <a:off x="7164288" y="2414760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 = </a:t>
            </a:r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3563888" y="2078856"/>
            <a:ext cx="1008112" cy="1440160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177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28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365760" y="2078856"/>
              <a:ext cx="5544615" cy="185420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08923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100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120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75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16905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68904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9029474"/>
                  </p:ext>
                </p:extLst>
              </p:nvPr>
            </p:nvGraphicFramePr>
            <p:xfrm>
              <a:off x="1365760" y="2078856"/>
              <a:ext cx="5544615" cy="185420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08923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99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100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120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75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99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08197" r="-401099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16905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08197" r="-401099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68904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本框 4"/>
          <p:cNvSpPr txBox="1"/>
          <p:nvPr/>
        </p:nvSpPr>
        <p:spPr>
          <a:xfrm>
            <a:off x="7164288" y="2414760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 = 20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4716016" y="2078856"/>
            <a:ext cx="1008112" cy="1440160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标注 6"/>
              <p:cNvSpPr>
                <a:spLocks noChangeArrowheads="1"/>
              </p:cNvSpPr>
              <p:nvPr/>
            </p:nvSpPr>
            <p:spPr bwMode="auto">
              <a:xfrm>
                <a:off x="5359635" y="3166527"/>
                <a:ext cx="1440160" cy="559509"/>
              </a:xfrm>
              <a:prstGeom prst="wedgeRectCallout">
                <a:avLst>
                  <a:gd name="adj1" fmla="val -56647"/>
                  <a:gd name="adj2" fmla="val -43014"/>
                </a:avLst>
              </a:prstGeom>
              <a:solidFill>
                <a:srgbClr val="0070C0"/>
              </a:solidFill>
              <a:ln>
                <a:noFill/>
              </a:ln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≥</m:t>
                      </m:r>
                      <m:r>
                        <a:rPr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𝑲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矩形标注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9635" y="3166527"/>
                <a:ext cx="1440160" cy="559509"/>
              </a:xfrm>
              <a:prstGeom prst="wedgeRectCallout">
                <a:avLst>
                  <a:gd name="adj1" fmla="val -56647"/>
                  <a:gd name="adj2" fmla="val -43014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454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365760" y="2078856"/>
              <a:ext cx="5544615" cy="185420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08923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100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120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75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16905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rgbClr val="0070C0"/>
                              </a:solidFill>
                            </a:rPr>
                            <a:t>2/3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68904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2248273"/>
                  </p:ext>
                </p:extLst>
              </p:nvPr>
            </p:nvGraphicFramePr>
            <p:xfrm>
              <a:off x="1365760" y="2078856"/>
              <a:ext cx="5544615" cy="185420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08923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99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100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120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75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99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08197" r="-401099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16905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08197" r="-401099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rgbClr val="0070C0"/>
                              </a:solidFill>
                            </a:rPr>
                            <a:t>2/3</a:t>
                          </a:r>
                          <a:endParaRPr lang="zh-CN" altLang="en-US" sz="1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68904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本框 4"/>
          <p:cNvSpPr txBox="1"/>
          <p:nvPr/>
        </p:nvSpPr>
        <p:spPr>
          <a:xfrm>
            <a:off x="7164288" y="2414760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K = </a:t>
            </a:r>
            <a:r>
              <a:rPr lang="en-US" altLang="zh-CN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endParaRPr lang="zh-CN" altLang="en-US" sz="2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4716016" y="2078856"/>
            <a:ext cx="1008112" cy="1440160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31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A </a:t>
            </a:r>
            <a:r>
              <a:rPr lang="en-US" altLang="zh-CN" sz="2400" dirty="0">
                <a:solidFill>
                  <a:srgbClr val="FF0000"/>
                </a:solidFill>
              </a:rPr>
              <a:t>greedy algorithm </a:t>
            </a:r>
            <a:r>
              <a:rPr lang="en-US" altLang="zh-CN" sz="2400" dirty="0"/>
              <a:t>for an optimization problem always makes the choice that </a:t>
            </a:r>
            <a:r>
              <a:rPr lang="en-US" altLang="zh-CN" sz="2400" dirty="0">
                <a:solidFill>
                  <a:srgbClr val="0070C0"/>
                </a:solidFill>
              </a:rPr>
              <a:t>looks best at the moment </a:t>
            </a:r>
            <a:r>
              <a:rPr lang="en-US" altLang="zh-CN" sz="2400" dirty="0"/>
              <a:t>and adds it to the current </a:t>
            </a:r>
            <a:r>
              <a:rPr lang="en-US" altLang="zh-CN" sz="2400" dirty="0" err="1"/>
              <a:t>subsolution</a:t>
            </a:r>
            <a:r>
              <a:rPr lang="en-US" altLang="zh-CN" sz="2400" dirty="0"/>
              <a:t>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Introduction to Greedy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182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 of Optimal Solution Construction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30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365760" y="2089430"/>
              <a:ext cx="5544615" cy="185420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08923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100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120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75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16905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2/3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68904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2635547"/>
                  </p:ext>
                </p:extLst>
              </p:nvPr>
            </p:nvGraphicFramePr>
            <p:xfrm>
              <a:off x="1365760" y="2089430"/>
              <a:ext cx="5544615" cy="185420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108923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1108923">
                      <a:extLst>
                        <a:ext uri="{9D8B030D-6E8A-4147-A177-3AD203B41FA5}">
                          <a16:colId xmlns:a16="http://schemas.microsoft.com/office/drawing/2014/main" val="41754589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401099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100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120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75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4010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08197" r="-4010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6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16905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08197" r="-40109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2/3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68904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圆角矩形 6"/>
          <p:cNvSpPr/>
          <p:nvPr/>
        </p:nvSpPr>
        <p:spPr bwMode="auto">
          <a:xfrm>
            <a:off x="1365760" y="3529590"/>
            <a:ext cx="5536690" cy="504056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标注 7"/>
          <p:cNvSpPr>
            <a:spLocks noChangeArrowheads="1"/>
          </p:cNvSpPr>
          <p:nvPr/>
        </p:nvSpPr>
        <p:spPr bwMode="auto">
          <a:xfrm>
            <a:off x="5034652" y="4093627"/>
            <a:ext cx="1409556" cy="559509"/>
          </a:xfrm>
          <a:prstGeom prst="wedgeRectCallout">
            <a:avLst>
              <a:gd name="adj1" fmla="val -56647"/>
              <a:gd name="adj2" fmla="val -43014"/>
            </a:avLst>
          </a:prstGeom>
          <a:solidFill>
            <a:srgbClr val="0070C0"/>
          </a:solidFill>
          <a:ln>
            <a:noFill/>
          </a:ln>
        </p:spPr>
        <p:txBody>
          <a:bodyPr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Result 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170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We are given a set of n items {1, 2, …, n}.</a:t>
            </a:r>
          </a:p>
        </p:txBody>
      </p:sp>
    </p:spTree>
    <p:extLst>
      <p:ext uri="{BB962C8B-B14F-4D97-AF65-F5344CB8AC3E}">
        <p14:creationId xmlns:p14="http://schemas.microsoft.com/office/powerpoint/2010/main" val="1519655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We are given a set of n items {1, 2, …, n}.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Assume that the items have been sorted by their per-pound values, i.e., ρ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 ≥ ρ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 ≥ … ≥ </a:t>
            </a:r>
            <a:r>
              <a:rPr lang="en-US" altLang="zh-CN" sz="2400" dirty="0" err="1"/>
              <a:t>ρ</a:t>
            </a:r>
            <a:r>
              <a:rPr lang="en-US" altLang="zh-CN" sz="2400" baseline="-25000" dirty="0" err="1"/>
              <a:t>n</a:t>
            </a:r>
            <a:r>
              <a:rPr lang="en-US" altLang="zh-CN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9471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We are given a set of n items {1, 2, …, n}.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Assume that the items have been sorted by their per-pound values, i.e., ρ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 ≥ ρ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 ≥ … ≥ </a:t>
            </a:r>
            <a:r>
              <a:rPr lang="en-US" altLang="zh-CN" sz="2400" dirty="0" err="1"/>
              <a:t>ρ</a:t>
            </a:r>
            <a:r>
              <a:rPr lang="en-US" altLang="zh-CN" sz="2400" baseline="-25000" dirty="0" err="1"/>
              <a:t>n</a:t>
            </a:r>
            <a:r>
              <a:rPr lang="en-US" altLang="zh-CN" sz="2400" dirty="0"/>
              <a:t>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Let the greedy solution be G = &lt;x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x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 …,  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n</a:t>
            </a:r>
            <a:r>
              <a:rPr lang="en-US" altLang="zh-CN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191555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We are given a set of n items {1, 2, …, n}.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Assume that the items have been sorted by their per-pound values, i.e., ρ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 ≥ ρ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 ≥ … ≥ </a:t>
            </a:r>
            <a:r>
              <a:rPr lang="en-US" altLang="zh-CN" sz="2400" dirty="0" err="1"/>
              <a:t>ρ</a:t>
            </a:r>
            <a:r>
              <a:rPr lang="en-US" altLang="zh-CN" sz="2400" baseline="-25000" dirty="0" err="1"/>
              <a:t>n</a:t>
            </a:r>
            <a:r>
              <a:rPr lang="en-US" altLang="zh-CN" sz="2400" dirty="0"/>
              <a:t>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Let the greedy solution be G = &lt;x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x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 …,  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n</a:t>
            </a:r>
            <a:r>
              <a:rPr lang="en-US" altLang="zh-CN" sz="2400" dirty="0"/>
              <a:t>&gt;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x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indicates the fraction of item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taken.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x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 …</a:t>
            </a:r>
            <a:r>
              <a:rPr lang="zh-CN" altLang="en-US" sz="2400" dirty="0"/>
              <a:t> </a:t>
            </a:r>
            <a:r>
              <a:rPr lang="en-US" altLang="zh-CN" sz="2400" dirty="0"/>
              <a:t>x</a:t>
            </a:r>
            <a:r>
              <a:rPr lang="en-US" altLang="zh-CN" sz="2400" baseline="-25000" dirty="0"/>
              <a:t>i-1</a:t>
            </a:r>
            <a:r>
              <a:rPr lang="en-US" altLang="zh-CN" sz="2400" dirty="0"/>
              <a:t> must be equal to 1.</a:t>
            </a:r>
          </a:p>
        </p:txBody>
      </p:sp>
    </p:spTree>
    <p:extLst>
      <p:ext uri="{BB962C8B-B14F-4D97-AF65-F5344CB8AC3E}">
        <p14:creationId xmlns:p14="http://schemas.microsoft.com/office/powerpoint/2010/main" val="2334538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We are given a set of n items {1, 2, …, n}.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Assume that the items have been sorted by their per-pound values, i.e., ρ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 ≥ ρ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 ≥ … ≥ </a:t>
            </a:r>
            <a:r>
              <a:rPr lang="en-US" altLang="zh-CN" sz="2400" dirty="0" err="1"/>
              <a:t>ρ</a:t>
            </a:r>
            <a:r>
              <a:rPr lang="en-US" altLang="zh-CN" sz="2400" baseline="-25000" dirty="0" err="1"/>
              <a:t>n</a:t>
            </a:r>
            <a:r>
              <a:rPr lang="en-US" altLang="zh-CN" sz="2400" dirty="0"/>
              <a:t>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Let the greedy solution be G = &lt;x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x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 …,  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n</a:t>
            </a:r>
            <a:r>
              <a:rPr lang="en-US" altLang="zh-CN" sz="2400" dirty="0"/>
              <a:t>&gt;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x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indicates the fraction of item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taken.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x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 …</a:t>
            </a:r>
            <a:r>
              <a:rPr lang="zh-CN" altLang="en-US" sz="2400" dirty="0"/>
              <a:t> </a:t>
            </a:r>
            <a:r>
              <a:rPr lang="en-US" altLang="zh-CN" sz="2400" dirty="0"/>
              <a:t>x</a:t>
            </a:r>
            <a:r>
              <a:rPr lang="en-US" altLang="zh-CN" sz="2400" baseline="-25000" dirty="0"/>
              <a:t>i-1</a:t>
            </a:r>
            <a:r>
              <a:rPr lang="en-US" altLang="zh-CN" sz="2400" dirty="0"/>
              <a:t> must be equal to 1.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Consider any optimal solution O = &lt;y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y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 …,  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n</a:t>
            </a:r>
            <a:r>
              <a:rPr lang="en-US" altLang="zh-CN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035200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We are given a set of n items {1, 2, …, n}.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Assume that the items have been sorted by their per-pound values, i.e., ρ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 ≥ ρ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 ≥ … ≥ </a:t>
            </a:r>
            <a:r>
              <a:rPr lang="en-US" altLang="zh-CN" sz="2400" dirty="0" err="1"/>
              <a:t>ρ</a:t>
            </a:r>
            <a:r>
              <a:rPr lang="en-US" altLang="zh-CN" sz="2400" baseline="-25000" dirty="0" err="1"/>
              <a:t>n</a:t>
            </a:r>
            <a:r>
              <a:rPr lang="en-US" altLang="zh-CN" sz="2400" dirty="0"/>
              <a:t>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Let the greedy solution be G = &lt;x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x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 …,  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n</a:t>
            </a:r>
            <a:r>
              <a:rPr lang="en-US" altLang="zh-CN" sz="2400" dirty="0"/>
              <a:t>&gt;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x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indicates the fraction of item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taken.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x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 …</a:t>
            </a:r>
            <a:r>
              <a:rPr lang="zh-CN" altLang="en-US" sz="2400" dirty="0"/>
              <a:t> </a:t>
            </a:r>
            <a:r>
              <a:rPr lang="en-US" altLang="zh-CN" sz="2400" dirty="0"/>
              <a:t>x</a:t>
            </a:r>
            <a:r>
              <a:rPr lang="en-US" altLang="zh-CN" sz="2400" baseline="-25000" dirty="0"/>
              <a:t>i-1</a:t>
            </a:r>
            <a:r>
              <a:rPr lang="en-US" altLang="zh-CN" sz="2400" dirty="0"/>
              <a:t> must be equal to 1.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Consider any optimal solution O = &lt;y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y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 …,  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n</a:t>
            </a:r>
            <a:r>
              <a:rPr lang="en-US" altLang="zh-CN" sz="2400" dirty="0"/>
              <a:t>&gt;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 indicates the fraction of item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taken in the optimal solution.</a:t>
            </a:r>
          </a:p>
        </p:txBody>
      </p:sp>
    </p:spTree>
    <p:extLst>
      <p:ext uri="{BB962C8B-B14F-4D97-AF65-F5344CB8AC3E}">
        <p14:creationId xmlns:p14="http://schemas.microsoft.com/office/powerpoint/2010/main" val="3312800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We are given a set of n items {1, 2, …, n}.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CN" sz="2400" dirty="0"/>
                  <a:t>Assume that the items have been sorted by their per-pound values, i.e., ρ</a:t>
                </a:r>
                <a:r>
                  <a:rPr lang="en-US" altLang="zh-CN" sz="2400" baseline="-25000" dirty="0"/>
                  <a:t>1</a:t>
                </a:r>
                <a:r>
                  <a:rPr lang="en-US" altLang="zh-CN" sz="2400" dirty="0"/>
                  <a:t> ≥ ρ</a:t>
                </a:r>
                <a:r>
                  <a:rPr lang="en-US" altLang="zh-CN" sz="2400" baseline="-25000" dirty="0"/>
                  <a:t>2</a:t>
                </a:r>
                <a:r>
                  <a:rPr lang="en-US" altLang="zh-CN" sz="2400" dirty="0"/>
                  <a:t> ≥ … ≥ </a:t>
                </a:r>
                <a:r>
                  <a:rPr lang="en-US" altLang="zh-CN" sz="2400" dirty="0" err="1"/>
                  <a:t>ρ</a:t>
                </a:r>
                <a:r>
                  <a:rPr lang="en-US" altLang="zh-CN" sz="2400" baseline="-25000" dirty="0" err="1"/>
                  <a:t>n</a:t>
                </a:r>
                <a:r>
                  <a:rPr lang="en-US" altLang="zh-CN" sz="2400" dirty="0"/>
                  <a:t>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Let the greedy solution be G = &lt;x</a:t>
                </a:r>
                <a:r>
                  <a:rPr lang="en-US" altLang="zh-CN" sz="2400" baseline="-25000" dirty="0"/>
                  <a:t>1</a:t>
                </a:r>
                <a:r>
                  <a:rPr lang="en-US" altLang="zh-CN" sz="2400" dirty="0"/>
                  <a:t>, x</a:t>
                </a:r>
                <a:r>
                  <a:rPr lang="en-US" altLang="zh-CN" sz="2400" baseline="-25000" dirty="0"/>
                  <a:t>2</a:t>
                </a:r>
                <a:r>
                  <a:rPr lang="en-US" altLang="zh-CN" sz="2400" dirty="0"/>
                  <a:t>, …,  </a:t>
                </a:r>
                <a:r>
                  <a:rPr lang="en-US" altLang="zh-CN" sz="2400" dirty="0" err="1"/>
                  <a:t>x</a:t>
                </a:r>
                <a:r>
                  <a:rPr lang="en-US" altLang="zh-CN" sz="2400" baseline="-25000" dirty="0" err="1"/>
                  <a:t>n</a:t>
                </a:r>
                <a:r>
                  <a:rPr lang="en-US" altLang="zh-CN" sz="2400" dirty="0"/>
                  <a:t>&gt;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CN" sz="2400" dirty="0"/>
                  <a:t>x</a:t>
                </a:r>
                <a:r>
                  <a:rPr lang="en-US" altLang="zh-CN" sz="2400" baseline="-25000" dirty="0"/>
                  <a:t>i</a:t>
                </a:r>
                <a:r>
                  <a:rPr lang="en-US" altLang="zh-CN" sz="2400" dirty="0"/>
                  <a:t> indicates the fraction of item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taken.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CN" sz="2400" dirty="0"/>
                  <a:t>x</a:t>
                </a:r>
                <a:r>
                  <a:rPr lang="en-US" altLang="zh-CN" sz="2400" baseline="-25000" dirty="0"/>
                  <a:t>1</a:t>
                </a:r>
                <a:r>
                  <a:rPr lang="en-US" altLang="zh-CN" sz="2400" dirty="0"/>
                  <a:t> …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x</a:t>
                </a:r>
                <a:r>
                  <a:rPr lang="en-US" altLang="zh-CN" sz="2400" baseline="-25000" dirty="0"/>
                  <a:t>i-1</a:t>
                </a:r>
                <a:r>
                  <a:rPr lang="en-US" altLang="zh-CN" sz="2400" dirty="0"/>
                  <a:t> must be equal to 1.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Consider any optimal solution O = &lt;y</a:t>
                </a:r>
                <a:r>
                  <a:rPr lang="en-US" altLang="zh-CN" sz="2400" baseline="-25000" dirty="0"/>
                  <a:t>1</a:t>
                </a:r>
                <a:r>
                  <a:rPr lang="en-US" altLang="zh-CN" sz="2400" dirty="0"/>
                  <a:t>, y</a:t>
                </a:r>
                <a:r>
                  <a:rPr lang="en-US" altLang="zh-CN" sz="2400" baseline="-25000" dirty="0"/>
                  <a:t>2</a:t>
                </a:r>
                <a:r>
                  <a:rPr lang="en-US" altLang="zh-CN" sz="2400" dirty="0"/>
                  <a:t>, …,  </a:t>
                </a:r>
                <a:r>
                  <a:rPr lang="en-US" altLang="zh-CN" sz="2400" dirty="0" err="1"/>
                  <a:t>y</a:t>
                </a:r>
                <a:r>
                  <a:rPr lang="en-US" altLang="zh-CN" sz="2400" baseline="-25000" dirty="0" err="1"/>
                  <a:t>n</a:t>
                </a:r>
                <a:r>
                  <a:rPr lang="en-US" altLang="zh-CN" sz="2400" dirty="0"/>
                  <a:t>&gt;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CN" sz="2400" dirty="0" err="1"/>
                  <a:t>y</a:t>
                </a:r>
                <a:r>
                  <a:rPr lang="en-US" altLang="zh-CN" sz="2400" baseline="-25000" dirty="0" err="1"/>
                  <a:t>i</a:t>
                </a:r>
                <a:r>
                  <a:rPr lang="en-US" altLang="zh-CN" sz="2400" dirty="0"/>
                  <a:t> indicates the fraction of item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taken in the optimal solution.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CN" sz="2400" dirty="0"/>
                  <a:t>Note that 0 ≤ </a:t>
                </a:r>
                <a:r>
                  <a:rPr lang="en-US" altLang="zh-CN" sz="2400" dirty="0" err="1"/>
                  <a:t>y</a:t>
                </a:r>
                <a:r>
                  <a:rPr lang="en-US" altLang="zh-CN" sz="2400" baseline="-25000" dirty="0" err="1"/>
                  <a:t>i</a:t>
                </a:r>
                <a:r>
                  <a:rPr lang="en-US" altLang="zh-CN" sz="2400" dirty="0"/>
                  <a:t> ≤ 1, 1 ≤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≤ n, and the knapsack must be full in both G and O: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84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9116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38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We are given a set of n items {1, 2, …, n}.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CN" sz="2400" dirty="0"/>
                  <a:t>Assume that the items have been sorted by their per-pound values, i.e., ρ</a:t>
                </a:r>
                <a:r>
                  <a:rPr lang="en-US" altLang="zh-CN" sz="2400" baseline="-25000" dirty="0"/>
                  <a:t>1</a:t>
                </a:r>
                <a:r>
                  <a:rPr lang="en-US" altLang="zh-CN" sz="2400" dirty="0"/>
                  <a:t> ≥ ρ</a:t>
                </a:r>
                <a:r>
                  <a:rPr lang="en-US" altLang="zh-CN" sz="2400" baseline="-25000" dirty="0"/>
                  <a:t>2</a:t>
                </a:r>
                <a:r>
                  <a:rPr lang="en-US" altLang="zh-CN" sz="2400" dirty="0"/>
                  <a:t> ≥ … ≥ </a:t>
                </a:r>
                <a:r>
                  <a:rPr lang="en-US" altLang="zh-CN" sz="2400" dirty="0" err="1"/>
                  <a:t>ρ</a:t>
                </a:r>
                <a:r>
                  <a:rPr lang="en-US" altLang="zh-CN" sz="2400" baseline="-25000" dirty="0" err="1"/>
                  <a:t>n</a:t>
                </a:r>
                <a:r>
                  <a:rPr lang="en-US" altLang="zh-CN" sz="2400" dirty="0"/>
                  <a:t>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Let the greedy solution be G = &lt;x</a:t>
                </a:r>
                <a:r>
                  <a:rPr lang="en-US" altLang="zh-CN" sz="2400" baseline="-25000" dirty="0"/>
                  <a:t>1</a:t>
                </a:r>
                <a:r>
                  <a:rPr lang="en-US" altLang="zh-CN" sz="2400" dirty="0"/>
                  <a:t>, x</a:t>
                </a:r>
                <a:r>
                  <a:rPr lang="en-US" altLang="zh-CN" sz="2400" baseline="-25000" dirty="0"/>
                  <a:t>2</a:t>
                </a:r>
                <a:r>
                  <a:rPr lang="en-US" altLang="zh-CN" sz="2400" dirty="0"/>
                  <a:t>, …,  </a:t>
                </a:r>
                <a:r>
                  <a:rPr lang="en-US" altLang="zh-CN" sz="2400" dirty="0" err="1"/>
                  <a:t>x</a:t>
                </a:r>
                <a:r>
                  <a:rPr lang="en-US" altLang="zh-CN" sz="2400" baseline="-25000" dirty="0" err="1"/>
                  <a:t>n</a:t>
                </a:r>
                <a:r>
                  <a:rPr lang="en-US" altLang="zh-CN" sz="2400" dirty="0"/>
                  <a:t>&gt;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CN" sz="2400" dirty="0"/>
                  <a:t>x</a:t>
                </a:r>
                <a:r>
                  <a:rPr lang="en-US" altLang="zh-CN" sz="2400" baseline="-25000" dirty="0"/>
                  <a:t>i</a:t>
                </a:r>
                <a:r>
                  <a:rPr lang="en-US" altLang="zh-CN" sz="2400" dirty="0"/>
                  <a:t> indicates the fraction of item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taken.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CN" sz="2400" dirty="0"/>
                  <a:t>x</a:t>
                </a:r>
                <a:r>
                  <a:rPr lang="en-US" altLang="zh-CN" sz="2400" baseline="-25000" dirty="0"/>
                  <a:t>1</a:t>
                </a:r>
                <a:r>
                  <a:rPr lang="en-US" altLang="zh-CN" sz="2400" dirty="0"/>
                  <a:t> …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x</a:t>
                </a:r>
                <a:r>
                  <a:rPr lang="en-US" altLang="zh-CN" sz="2400" baseline="-25000" dirty="0"/>
                  <a:t>i-1</a:t>
                </a:r>
                <a:r>
                  <a:rPr lang="en-US" altLang="zh-CN" sz="2400" dirty="0"/>
                  <a:t> must be equal to 1.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Consider any optimal solution O = &lt;y</a:t>
                </a:r>
                <a:r>
                  <a:rPr lang="en-US" altLang="zh-CN" sz="2400" baseline="-25000" dirty="0"/>
                  <a:t>1</a:t>
                </a:r>
                <a:r>
                  <a:rPr lang="en-US" altLang="zh-CN" sz="2400" dirty="0"/>
                  <a:t>, y</a:t>
                </a:r>
                <a:r>
                  <a:rPr lang="en-US" altLang="zh-CN" sz="2400" baseline="-25000" dirty="0"/>
                  <a:t>2</a:t>
                </a:r>
                <a:r>
                  <a:rPr lang="en-US" altLang="zh-CN" sz="2400" dirty="0"/>
                  <a:t>, …,  </a:t>
                </a:r>
                <a:r>
                  <a:rPr lang="en-US" altLang="zh-CN" sz="2400" dirty="0" err="1"/>
                  <a:t>y</a:t>
                </a:r>
                <a:r>
                  <a:rPr lang="en-US" altLang="zh-CN" sz="2400" baseline="-25000" dirty="0" err="1"/>
                  <a:t>n</a:t>
                </a:r>
                <a:r>
                  <a:rPr lang="en-US" altLang="zh-CN" sz="2400" dirty="0"/>
                  <a:t>&gt;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CN" sz="2400" dirty="0" err="1"/>
                  <a:t>y</a:t>
                </a:r>
                <a:r>
                  <a:rPr lang="en-US" altLang="zh-CN" sz="2400" baseline="-25000" dirty="0" err="1"/>
                  <a:t>i</a:t>
                </a:r>
                <a:r>
                  <a:rPr lang="en-US" altLang="zh-CN" sz="2400" dirty="0"/>
                  <a:t> indicates the fraction of item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taken in the optimal solution.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CN" sz="2400" dirty="0"/>
                  <a:t>Note that 0 ≤ </a:t>
                </a:r>
                <a:r>
                  <a:rPr lang="en-US" altLang="zh-CN" sz="2400" dirty="0" err="1"/>
                  <a:t>y</a:t>
                </a:r>
                <a:r>
                  <a:rPr lang="en-US" altLang="zh-CN" sz="2400" baseline="-25000" dirty="0" err="1"/>
                  <a:t>i</a:t>
                </a:r>
                <a:r>
                  <a:rPr lang="en-US" altLang="zh-CN" sz="2400" dirty="0"/>
                  <a:t> ≤ 1, 1 ≤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≤ n, and the knapsack must be full in both G and O: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Consider the first item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where the two selections differ.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84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87351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We are given a set of n items {1, 2, …, n}.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CN" sz="2400" dirty="0"/>
                  <a:t>Assume that the items have been sorted by their per-pound values, i.e., ρ</a:t>
                </a:r>
                <a:r>
                  <a:rPr lang="en-US" altLang="zh-CN" sz="2400" baseline="-25000" dirty="0"/>
                  <a:t>1</a:t>
                </a:r>
                <a:r>
                  <a:rPr lang="en-US" altLang="zh-CN" sz="2400" dirty="0"/>
                  <a:t> ≥ ρ</a:t>
                </a:r>
                <a:r>
                  <a:rPr lang="en-US" altLang="zh-CN" sz="2400" baseline="-25000" dirty="0"/>
                  <a:t>2</a:t>
                </a:r>
                <a:r>
                  <a:rPr lang="en-US" altLang="zh-CN" sz="2400" dirty="0"/>
                  <a:t> ≥ … ≥ </a:t>
                </a:r>
                <a:r>
                  <a:rPr lang="en-US" altLang="zh-CN" sz="2400" dirty="0" err="1"/>
                  <a:t>ρ</a:t>
                </a:r>
                <a:r>
                  <a:rPr lang="en-US" altLang="zh-CN" sz="2400" baseline="-25000" dirty="0" err="1"/>
                  <a:t>n</a:t>
                </a:r>
                <a:r>
                  <a:rPr lang="en-US" altLang="zh-CN" sz="2400" dirty="0"/>
                  <a:t>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Let the greedy solution be G = &lt;x</a:t>
                </a:r>
                <a:r>
                  <a:rPr lang="en-US" altLang="zh-CN" sz="2400" baseline="-25000" dirty="0"/>
                  <a:t>1</a:t>
                </a:r>
                <a:r>
                  <a:rPr lang="en-US" altLang="zh-CN" sz="2400" dirty="0"/>
                  <a:t>, x</a:t>
                </a:r>
                <a:r>
                  <a:rPr lang="en-US" altLang="zh-CN" sz="2400" baseline="-25000" dirty="0"/>
                  <a:t>2</a:t>
                </a:r>
                <a:r>
                  <a:rPr lang="en-US" altLang="zh-CN" sz="2400" dirty="0"/>
                  <a:t>, …,  </a:t>
                </a:r>
                <a:r>
                  <a:rPr lang="en-US" altLang="zh-CN" sz="2400" dirty="0" err="1"/>
                  <a:t>x</a:t>
                </a:r>
                <a:r>
                  <a:rPr lang="en-US" altLang="zh-CN" sz="2400" baseline="-25000" dirty="0" err="1"/>
                  <a:t>n</a:t>
                </a:r>
                <a:r>
                  <a:rPr lang="en-US" altLang="zh-CN" sz="2400" dirty="0"/>
                  <a:t>&gt;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CN" sz="2400" dirty="0"/>
                  <a:t>x</a:t>
                </a:r>
                <a:r>
                  <a:rPr lang="en-US" altLang="zh-CN" sz="2400" baseline="-25000" dirty="0"/>
                  <a:t>i</a:t>
                </a:r>
                <a:r>
                  <a:rPr lang="en-US" altLang="zh-CN" sz="2400" dirty="0"/>
                  <a:t> indicates the fraction of item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taken.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CN" sz="2400" dirty="0"/>
                  <a:t>x</a:t>
                </a:r>
                <a:r>
                  <a:rPr lang="en-US" altLang="zh-CN" sz="2400" baseline="-25000" dirty="0"/>
                  <a:t>1</a:t>
                </a:r>
                <a:r>
                  <a:rPr lang="en-US" altLang="zh-CN" sz="2400" dirty="0"/>
                  <a:t> …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x</a:t>
                </a:r>
                <a:r>
                  <a:rPr lang="en-US" altLang="zh-CN" sz="2400" baseline="-25000" dirty="0"/>
                  <a:t>i-1</a:t>
                </a:r>
                <a:r>
                  <a:rPr lang="en-US" altLang="zh-CN" sz="2400" dirty="0"/>
                  <a:t> must be equal to 1.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Consider any optimal solution O = &lt;y</a:t>
                </a:r>
                <a:r>
                  <a:rPr lang="en-US" altLang="zh-CN" sz="2400" baseline="-25000" dirty="0"/>
                  <a:t>1</a:t>
                </a:r>
                <a:r>
                  <a:rPr lang="en-US" altLang="zh-CN" sz="2400" dirty="0"/>
                  <a:t>, y</a:t>
                </a:r>
                <a:r>
                  <a:rPr lang="en-US" altLang="zh-CN" sz="2400" baseline="-25000" dirty="0"/>
                  <a:t>2</a:t>
                </a:r>
                <a:r>
                  <a:rPr lang="en-US" altLang="zh-CN" sz="2400" dirty="0"/>
                  <a:t>, …,  </a:t>
                </a:r>
                <a:r>
                  <a:rPr lang="en-US" altLang="zh-CN" sz="2400" dirty="0" err="1"/>
                  <a:t>y</a:t>
                </a:r>
                <a:r>
                  <a:rPr lang="en-US" altLang="zh-CN" sz="2400" baseline="-25000" dirty="0" err="1"/>
                  <a:t>n</a:t>
                </a:r>
                <a:r>
                  <a:rPr lang="en-US" altLang="zh-CN" sz="2400" dirty="0"/>
                  <a:t>&gt;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CN" sz="2400" dirty="0" err="1"/>
                  <a:t>y</a:t>
                </a:r>
                <a:r>
                  <a:rPr lang="en-US" altLang="zh-CN" sz="2400" baseline="-25000" dirty="0" err="1"/>
                  <a:t>i</a:t>
                </a:r>
                <a:r>
                  <a:rPr lang="en-US" altLang="zh-CN" sz="2400" dirty="0"/>
                  <a:t> indicates the fraction of item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taken in the optimal solution.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CN" sz="2400" dirty="0"/>
                  <a:t>Note that 0 ≤ </a:t>
                </a:r>
                <a:r>
                  <a:rPr lang="en-US" altLang="zh-CN" sz="2400" dirty="0" err="1"/>
                  <a:t>y</a:t>
                </a:r>
                <a:r>
                  <a:rPr lang="en-US" altLang="zh-CN" sz="2400" baseline="-25000" dirty="0" err="1"/>
                  <a:t>i</a:t>
                </a:r>
                <a:r>
                  <a:rPr lang="en-US" altLang="zh-CN" sz="2400" dirty="0"/>
                  <a:t> ≤ 1, 1 ≤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≤ n, and the knapsack must be full in both G and O: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Consider the first item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where the two selections differ.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CN" sz="2400" dirty="0"/>
                  <a:t>By definition, solution G takes a greater amount of item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than solution O (because the greedy solution always takes as much as it can).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84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491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A </a:t>
            </a:r>
            <a:r>
              <a:rPr lang="en-US" altLang="zh-CN" sz="2400" dirty="0">
                <a:solidFill>
                  <a:srgbClr val="FF0000"/>
                </a:solidFill>
              </a:rPr>
              <a:t>greedy algorithm </a:t>
            </a:r>
            <a:r>
              <a:rPr lang="en-US" altLang="zh-CN" sz="2400" dirty="0"/>
              <a:t>for an optimization problem always makes the choice that </a:t>
            </a:r>
            <a:r>
              <a:rPr lang="en-US" altLang="zh-CN" sz="2400" dirty="0">
                <a:solidFill>
                  <a:srgbClr val="0070C0"/>
                </a:solidFill>
              </a:rPr>
              <a:t>looks best at the moment </a:t>
            </a:r>
            <a:r>
              <a:rPr lang="en-US" altLang="zh-CN" sz="2400" dirty="0"/>
              <a:t>and adds it to the current </a:t>
            </a:r>
            <a:r>
              <a:rPr lang="en-US" altLang="zh-CN" sz="2400" dirty="0" err="1"/>
              <a:t>subsolution</a:t>
            </a:r>
            <a:r>
              <a:rPr lang="en-US" altLang="zh-CN" sz="2400" dirty="0"/>
              <a:t>.</a:t>
            </a:r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r>
              <a:rPr lang="en-US" altLang="zh-CN" sz="2400" dirty="0"/>
              <a:t>Greedy algorithms don’t always yield optimal solutions but, when they do, they’re usually the simplest and most efficient algorithms available.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Introduction to Greedy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3748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Correctness…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Consider the new solution O’ constructed from solution O as follows:</a:t>
            </a:r>
          </a:p>
        </p:txBody>
      </p:sp>
    </p:spTree>
    <p:extLst>
      <p:ext uri="{BB962C8B-B14F-4D97-AF65-F5344CB8AC3E}">
        <p14:creationId xmlns:p14="http://schemas.microsoft.com/office/powerpoint/2010/main" val="651628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Correctness…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Consider the new solution O’ constructed from solution O as follows: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Set 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 equal to x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and remove part of any item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+ 1 to item n of total weight (x</a:t>
            </a:r>
            <a:r>
              <a:rPr lang="en-US" altLang="zh-CN" sz="2400" baseline="-25000" dirty="0"/>
              <a:t>i </a:t>
            </a:r>
            <a:r>
              <a:rPr lang="en-US" altLang="zh-CN" sz="2400" dirty="0"/>
              <a:t>- 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) 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. This is always doable because in O, the total weight of items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to n is the same as that in G, which is at least 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i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69776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Correctness…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Consider the new solution O’ constructed from solution O as follows: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Set 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 equal to x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and remove part of any item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+ 1 to item n of total weight (x</a:t>
            </a:r>
            <a:r>
              <a:rPr lang="en-US" altLang="zh-CN" sz="2400" baseline="-25000" dirty="0"/>
              <a:t>i </a:t>
            </a:r>
            <a:r>
              <a:rPr lang="en-US" altLang="zh-CN" sz="2400" dirty="0"/>
              <a:t>- 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) 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. This is always doable because in O, the total weight of items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to n is the same as that in G, which is at least 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i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The total value of solution O’ is more than or equal to the total value of solution O (since all the subsequent items have lesser or equal ρ).</a:t>
            </a:r>
          </a:p>
        </p:txBody>
      </p:sp>
    </p:spTree>
    <p:extLst>
      <p:ext uri="{BB962C8B-B14F-4D97-AF65-F5344CB8AC3E}">
        <p14:creationId xmlns:p14="http://schemas.microsoft.com/office/powerpoint/2010/main" val="17153216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Correctness…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Consider the new solution O’ constructed from solution O as follows: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Set 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 equal to x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and remove part of any item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+ 1 to item n of total weight (x</a:t>
            </a:r>
            <a:r>
              <a:rPr lang="en-US" altLang="zh-CN" sz="2400" baseline="-25000" dirty="0"/>
              <a:t>i </a:t>
            </a:r>
            <a:r>
              <a:rPr lang="en-US" altLang="zh-CN" sz="2400" dirty="0"/>
              <a:t>- 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) 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. This is always doable because in O, the total weight of items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to n is the same as that in G, which is at least 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i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The total value of solution O’ is more than or equal to the total value of solution O (since all the subsequent items have lesser or equal ρ).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Since O is an optimal solution, the value of O’ cannot be better than that of O, so O and O’ must have the same value.</a:t>
            </a:r>
          </a:p>
        </p:txBody>
      </p:sp>
    </p:spTree>
    <p:extLst>
      <p:ext uri="{BB962C8B-B14F-4D97-AF65-F5344CB8AC3E}">
        <p14:creationId xmlns:p14="http://schemas.microsoft.com/office/powerpoint/2010/main" val="462480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Correctness…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Consider the new solution O’ constructed from solution O as follows: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Set 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 equal to x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and remove part of any item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+ 1 to item n of total weight (x</a:t>
            </a:r>
            <a:r>
              <a:rPr lang="en-US" altLang="zh-CN" sz="2400" baseline="-25000" dirty="0"/>
              <a:t>i </a:t>
            </a:r>
            <a:r>
              <a:rPr lang="en-US" altLang="zh-CN" sz="2400" dirty="0"/>
              <a:t>- 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) 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. This is always doable because in O, the total weight of items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to n is the same as that in G, which is at least 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i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The total value of solution O’ is more than or equal to the total value of solution O (since all the subsequent items have lesser or equal ρ).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Since O is an optimal solution, the value of O’ cannot be better than that of O, so O and O’ must have the same value.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Thus solution O’ is also optimal.</a:t>
            </a:r>
          </a:p>
        </p:txBody>
      </p:sp>
    </p:spTree>
    <p:extLst>
      <p:ext uri="{BB962C8B-B14F-4D97-AF65-F5344CB8AC3E}">
        <p14:creationId xmlns:p14="http://schemas.microsoft.com/office/powerpoint/2010/main" val="3995312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Correctness…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/>
              <a:t>Consider the new solution O’ constructed from solution O as follows: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Set 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 equal to x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and remove part of any item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+ 1 to item n of total weight (x</a:t>
            </a:r>
            <a:r>
              <a:rPr lang="en-US" altLang="zh-CN" sz="2400" baseline="-25000" dirty="0"/>
              <a:t>i </a:t>
            </a:r>
            <a:r>
              <a:rPr lang="en-US" altLang="zh-CN" sz="2400" dirty="0"/>
              <a:t>- 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) 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. This is always doable because in O, the total weight of items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to n is the same as that in G, which is at least 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i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The total value of solution O’ is more than or equal to the total value of solution O (since all the subsequent items have lesser or equal ρ).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Since O is an optimal solution, the value of O’ cannot be better than that of O, so O and O’ must have the same value.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Thus solution O’ is also optimal.</a:t>
            </a:r>
          </a:p>
          <a:p>
            <a:pPr>
              <a:spcBef>
                <a:spcPts val="0"/>
              </a:spcBef>
            </a:pPr>
            <a:r>
              <a:rPr lang="en-US" altLang="zh-CN" sz="2400" dirty="0"/>
              <a:t>By repeating this process, we will eventually convert O into G, without changing the total value of the selection. Therefore G is also optimal.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40397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Greedy solution for 0-1 Knapsack Problem?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The 0-1 Knapsack Problem does </a:t>
            </a:r>
            <a:r>
              <a:rPr lang="en-US" altLang="zh-CN" sz="2400" dirty="0">
                <a:solidFill>
                  <a:srgbClr val="FF0000"/>
                </a:solidFill>
              </a:rPr>
              <a:t>not</a:t>
            </a:r>
            <a:r>
              <a:rPr lang="en-US" altLang="zh-CN" sz="2400" dirty="0"/>
              <a:t> have a greedy solution!</a:t>
            </a:r>
            <a:endParaRPr lang="zh-CN" altLang="en-US" sz="2400" dirty="0"/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1"/>
          <a:stretch/>
        </p:blipFill>
        <p:spPr>
          <a:xfrm>
            <a:off x="611560" y="1637281"/>
            <a:ext cx="7704856" cy="517651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611560" y="4941168"/>
            <a:ext cx="7920880" cy="1916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9612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Greedy solution for 0-1 Knapsack Problem?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The 0-1 Knapsack Problem does </a:t>
            </a:r>
            <a:r>
              <a:rPr lang="en-US" altLang="zh-CN" sz="2400" dirty="0">
                <a:solidFill>
                  <a:srgbClr val="FF0000"/>
                </a:solidFill>
              </a:rPr>
              <a:t>not</a:t>
            </a:r>
            <a:r>
              <a:rPr lang="en-US" altLang="zh-CN" sz="2400" dirty="0"/>
              <a:t> have a greedy solution!</a:t>
            </a:r>
            <a:endParaRPr lang="zh-CN" altLang="en-US" sz="2400" dirty="0"/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1"/>
          <a:stretch/>
        </p:blipFill>
        <p:spPr>
          <a:xfrm>
            <a:off x="611560" y="1637281"/>
            <a:ext cx="7704856" cy="517651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683568" y="6400800"/>
            <a:ext cx="3096344" cy="339725"/>
          </a:xfrm>
          <a:prstGeom prst="rect">
            <a:avLst/>
          </a:prstGeom>
          <a:solidFill>
            <a:srgbClr val="F9E6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250976" y="6061075"/>
            <a:ext cx="3705399" cy="339725"/>
          </a:xfrm>
          <a:prstGeom prst="rect">
            <a:avLst/>
          </a:prstGeom>
          <a:solidFill>
            <a:srgbClr val="F9E6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2309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Greedy solution for 0-1 Knapsack Problem?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The 0-1 Knapsack Problem does </a:t>
            </a:r>
            <a:r>
              <a:rPr lang="en-US" altLang="zh-CN" sz="2400" dirty="0">
                <a:solidFill>
                  <a:srgbClr val="FF0000"/>
                </a:solidFill>
              </a:rPr>
              <a:t>not</a:t>
            </a:r>
            <a:r>
              <a:rPr lang="en-US" altLang="zh-CN" sz="2400" dirty="0"/>
              <a:t> have a greedy solution!</a:t>
            </a:r>
            <a:endParaRPr lang="zh-CN" altLang="en-US" sz="2400" dirty="0"/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1"/>
          <a:stretch/>
        </p:blipFill>
        <p:spPr>
          <a:xfrm>
            <a:off x="611560" y="1637281"/>
            <a:ext cx="7704856" cy="517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84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65000"/>
                  </a:schemeClr>
                </a:solidFill>
              </a:rPr>
              <a:t>Introduction to Part III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65000"/>
                  </a:schemeClr>
                </a:solidFill>
              </a:rPr>
              <a:t>Fractional Knapsack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A Greedy Algorithm and correctness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Huffman Coding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 Greedy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Activity Selection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 Greedy Algorithm and correctness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Extended:</a:t>
            </a:r>
            <a:r>
              <a:rPr lang="zh-CN" altLang="en-US" sz="2600" dirty="0"/>
              <a:t> </a:t>
            </a:r>
            <a:r>
              <a:rPr lang="en-US" altLang="zh-CN" sz="2600" dirty="0"/>
              <a:t>Weighted</a:t>
            </a:r>
            <a:r>
              <a:rPr lang="zh-CN" altLang="en-US" sz="2600" dirty="0"/>
              <a:t> </a:t>
            </a:r>
            <a:r>
              <a:rPr lang="en-US" altLang="zh-CN" sz="2600" dirty="0"/>
              <a:t>Activity Selection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6506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In Part III, we will illustrate g</a:t>
            </a:r>
            <a:r>
              <a:rPr lang="en-US" altLang="zh-CN" dirty="0"/>
              <a:t>reedy strategies using 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several examples:</a:t>
            </a:r>
          </a:p>
          <a:p>
            <a:pPr lvl="1" eaLnBrk="1" hangingPunct="1">
              <a:spcBef>
                <a:spcPts val="4000"/>
              </a:spcBef>
            </a:pPr>
            <a:r>
              <a:rPr lang="en-US" altLang="zh-CN" dirty="0"/>
              <a:t>Fractional Knapsack Problem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部分背包问题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eaLnBrk="1" hangingPunct="1">
              <a:spcBef>
                <a:spcPts val="8000"/>
              </a:spcBef>
            </a:pPr>
            <a:r>
              <a:rPr lang="en-US" altLang="zh-CN" dirty="0"/>
              <a:t>Huffman Coding Problem 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赫夫曼</a:t>
            </a:r>
            <a:r>
              <a:rPr lang="zh-CN" altLang="en-US" dirty="0"/>
              <a:t>编码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r>
              <a:rPr lang="en-US" altLang="zh-CN" dirty="0"/>
              <a:t>)</a:t>
            </a:r>
          </a:p>
          <a:p>
            <a:pPr lvl="1" eaLnBrk="1" hangingPunct="1">
              <a:spcBef>
                <a:spcPts val="8000"/>
              </a:spcBef>
            </a:pPr>
            <a:r>
              <a:rPr lang="en-US" altLang="zh-CN" dirty="0"/>
              <a:t>Activity Selection Problem 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活动选择问题</a:t>
            </a:r>
            <a:r>
              <a:rPr lang="en-US" altLang="zh-CN" dirty="0"/>
              <a:t>)</a:t>
            </a:r>
          </a:p>
          <a:p>
            <a:pPr marL="344487" lvl="1" indent="0" eaLnBrk="1" hangingPunct="1">
              <a:spcBef>
                <a:spcPts val="8000"/>
              </a:spcBef>
              <a:buNone/>
            </a:pPr>
            <a:endParaRPr lang="en-US" altLang="zh-CN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>
                <a:latin typeface="Calibri" panose="020F0502020204030204" pitchFamily="34" charset="0"/>
                <a:cs typeface="Calibri" panose="020F0502020204030204" pitchFamily="34" charset="0"/>
              </a:rPr>
              <a:t>Introduction to Part III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5728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Encoding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430069"/>
            <a:ext cx="8435279" cy="279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661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A </a:t>
            </a:r>
            <a:r>
              <a:rPr lang="en-US" altLang="zh-CN" sz="2400" dirty="0">
                <a:solidFill>
                  <a:srgbClr val="FF0000"/>
                </a:solidFill>
              </a:rPr>
              <a:t>binary code</a:t>
            </a:r>
            <a:r>
              <a:rPr lang="en-US" altLang="zh-CN" sz="2400" dirty="0"/>
              <a:t> encodes each character as a binary string or </a:t>
            </a:r>
            <a:r>
              <a:rPr lang="en-US" altLang="zh-CN" sz="2400" dirty="0" err="1">
                <a:solidFill>
                  <a:srgbClr val="FF0000"/>
                </a:solidFill>
              </a:rPr>
              <a:t>codeword</a:t>
            </a:r>
            <a:r>
              <a:rPr lang="en-US" altLang="zh-CN" sz="2400" dirty="0"/>
              <a:t>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Encoding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430069"/>
            <a:ext cx="8435279" cy="279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805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A </a:t>
            </a:r>
            <a:r>
              <a:rPr lang="en-US" altLang="zh-CN" sz="2400" dirty="0">
                <a:solidFill>
                  <a:srgbClr val="FF0000"/>
                </a:solidFill>
              </a:rPr>
              <a:t>binary code</a:t>
            </a:r>
            <a:r>
              <a:rPr lang="en-US" altLang="zh-CN" sz="2400" dirty="0"/>
              <a:t> encodes each character as a binary string or </a:t>
            </a:r>
            <a:r>
              <a:rPr lang="en-US" altLang="zh-CN" sz="2400" dirty="0" err="1">
                <a:solidFill>
                  <a:srgbClr val="FF0000"/>
                </a:solidFill>
              </a:rPr>
              <a:t>codeword</a:t>
            </a:r>
            <a:r>
              <a:rPr lang="en-US" altLang="zh-CN" sz="2400" dirty="0"/>
              <a:t>.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a </a:t>
            </a:r>
            <a:r>
              <a:rPr lang="en-US" altLang="zh-CN" sz="2000" dirty="0">
                <a:solidFill>
                  <a:srgbClr val="FF0000"/>
                </a:solidFill>
              </a:rPr>
              <a:t>code</a:t>
            </a:r>
            <a:r>
              <a:rPr lang="en-US" altLang="zh-CN" sz="2000" dirty="0"/>
              <a:t> is a set of </a:t>
            </a:r>
            <a:r>
              <a:rPr lang="en-US" altLang="zh-CN" sz="2000" dirty="0" err="1"/>
              <a:t>codewords</a:t>
            </a: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Encoding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430069"/>
            <a:ext cx="8435279" cy="279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30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A </a:t>
            </a:r>
            <a:r>
              <a:rPr lang="en-US" altLang="zh-CN" sz="2400" dirty="0">
                <a:solidFill>
                  <a:srgbClr val="FF0000"/>
                </a:solidFill>
              </a:rPr>
              <a:t>binary code</a:t>
            </a:r>
            <a:r>
              <a:rPr lang="en-US" altLang="zh-CN" sz="2400" dirty="0"/>
              <a:t> encodes each character as a binary string or </a:t>
            </a:r>
            <a:r>
              <a:rPr lang="en-US" altLang="zh-CN" sz="2400" dirty="0" err="1">
                <a:solidFill>
                  <a:srgbClr val="FF0000"/>
                </a:solidFill>
              </a:rPr>
              <a:t>codeword</a:t>
            </a:r>
            <a:r>
              <a:rPr lang="en-US" altLang="zh-CN" sz="2400" dirty="0"/>
              <a:t>.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a </a:t>
            </a:r>
            <a:r>
              <a:rPr lang="en-US" altLang="zh-CN" sz="2000" dirty="0">
                <a:solidFill>
                  <a:srgbClr val="FF0000"/>
                </a:solidFill>
              </a:rPr>
              <a:t>code</a:t>
            </a:r>
            <a:r>
              <a:rPr lang="en-US" altLang="zh-CN" sz="2000" dirty="0"/>
              <a:t> is a set of </a:t>
            </a:r>
            <a:r>
              <a:rPr lang="en-US" altLang="zh-CN" sz="2000" dirty="0" err="1"/>
              <a:t>codewords</a:t>
            </a:r>
            <a:endParaRPr lang="en-US" altLang="zh-CN" sz="2000" dirty="0"/>
          </a:p>
          <a:p>
            <a:pPr lvl="1" eaLnBrk="1" hangingPunct="1">
              <a:spcBef>
                <a:spcPts val="0"/>
              </a:spcBef>
            </a:pPr>
            <a:r>
              <a:rPr lang="en-US" altLang="zh-CN" sz="2000" dirty="0"/>
              <a:t>e.g., {000, 001, 010, 011, 100, 101} and {0, 101, 100, 111, 1101, 1100}</a:t>
            </a:r>
            <a:endParaRPr lang="en-US" altLang="zh-CN" sz="1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Encoding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430069"/>
            <a:ext cx="8435279" cy="279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279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Given a code (corresponding to some </a:t>
            </a:r>
            <a:r>
              <a:rPr lang="en-US" altLang="zh-CN" sz="2400" dirty="0">
                <a:solidFill>
                  <a:srgbClr val="FF0000"/>
                </a:solidFill>
              </a:rPr>
              <a:t>alphabet</a:t>
            </a:r>
            <a:r>
              <a:rPr lang="en-US" altLang="zh-CN" sz="2400" dirty="0"/>
              <a:t> Σ) and a message it is easy to </a:t>
            </a:r>
            <a:r>
              <a:rPr lang="en-US" altLang="zh-CN" sz="2400" dirty="0">
                <a:solidFill>
                  <a:srgbClr val="FF0000"/>
                </a:solidFill>
              </a:rPr>
              <a:t>encode</a:t>
            </a:r>
            <a:r>
              <a:rPr lang="en-US" altLang="zh-CN" sz="2400" dirty="0"/>
              <a:t> the message. Just replace the characters by the </a:t>
            </a:r>
            <a:r>
              <a:rPr lang="en-US" altLang="zh-CN" sz="2400" dirty="0" err="1"/>
              <a:t>codewords</a:t>
            </a:r>
            <a:r>
              <a:rPr lang="en-US" altLang="zh-CN" sz="2400" dirty="0"/>
              <a:t>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Encoding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29126"/>
            <a:ext cx="8363272" cy="421228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323528" y="2229126"/>
            <a:ext cx="8496944" cy="42122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89147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Given a code (corresponding to some </a:t>
            </a:r>
            <a:r>
              <a:rPr lang="en-US" altLang="zh-CN" sz="2400" dirty="0">
                <a:solidFill>
                  <a:srgbClr val="FF0000"/>
                </a:solidFill>
              </a:rPr>
              <a:t>alphabet</a:t>
            </a:r>
            <a:r>
              <a:rPr lang="en-US" altLang="zh-CN" sz="2400" dirty="0"/>
              <a:t> Σ) and a message it is easy to </a:t>
            </a:r>
            <a:r>
              <a:rPr lang="en-US" altLang="zh-CN" sz="2400" dirty="0">
                <a:solidFill>
                  <a:srgbClr val="FF0000"/>
                </a:solidFill>
              </a:rPr>
              <a:t>encode</a:t>
            </a:r>
            <a:r>
              <a:rPr lang="en-US" altLang="zh-CN" sz="2400" dirty="0"/>
              <a:t> the message. Just replace the characters by the </a:t>
            </a:r>
            <a:r>
              <a:rPr lang="en-US" altLang="zh-CN" sz="2400" dirty="0" err="1"/>
              <a:t>codewords</a:t>
            </a:r>
            <a:r>
              <a:rPr lang="en-US" altLang="zh-CN" sz="2400" dirty="0"/>
              <a:t>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Encoding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29126"/>
            <a:ext cx="8363272" cy="421228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539552" y="4365104"/>
            <a:ext cx="6696744" cy="1872208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7570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Given a code (corresponding to some </a:t>
            </a:r>
            <a:r>
              <a:rPr lang="en-US" altLang="zh-CN" sz="2400" dirty="0">
                <a:solidFill>
                  <a:srgbClr val="FF0000"/>
                </a:solidFill>
              </a:rPr>
              <a:t>alphabet</a:t>
            </a:r>
            <a:r>
              <a:rPr lang="en-US" altLang="zh-CN" sz="2400" dirty="0"/>
              <a:t> Σ) and a message it is easy to </a:t>
            </a:r>
            <a:r>
              <a:rPr lang="en-US" altLang="zh-CN" sz="2400" dirty="0">
                <a:solidFill>
                  <a:srgbClr val="FF0000"/>
                </a:solidFill>
              </a:rPr>
              <a:t>encode</a:t>
            </a:r>
            <a:r>
              <a:rPr lang="en-US" altLang="zh-CN" sz="2400" dirty="0"/>
              <a:t> the message. Just replace the characters by the </a:t>
            </a:r>
            <a:r>
              <a:rPr lang="en-US" altLang="zh-CN" sz="2400" dirty="0" err="1"/>
              <a:t>codewords</a:t>
            </a:r>
            <a:r>
              <a:rPr lang="en-US" altLang="zh-CN" sz="2400" dirty="0"/>
              <a:t>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Encoding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29126"/>
            <a:ext cx="8363272" cy="421228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539552" y="4725144"/>
            <a:ext cx="6696744" cy="1512168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707904" y="4275210"/>
            <a:ext cx="1440160" cy="449934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6417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Given a code (corresponding to some </a:t>
            </a:r>
            <a:r>
              <a:rPr lang="en-US" altLang="zh-CN" sz="2400" dirty="0">
                <a:solidFill>
                  <a:srgbClr val="FF0000"/>
                </a:solidFill>
              </a:rPr>
              <a:t>alphabet</a:t>
            </a:r>
            <a:r>
              <a:rPr lang="en-US" altLang="zh-CN" sz="2400" dirty="0"/>
              <a:t> Σ) and a message it is easy to </a:t>
            </a:r>
            <a:r>
              <a:rPr lang="en-US" altLang="zh-CN" sz="2400" dirty="0">
                <a:solidFill>
                  <a:srgbClr val="FF0000"/>
                </a:solidFill>
              </a:rPr>
              <a:t>encode</a:t>
            </a:r>
            <a:r>
              <a:rPr lang="en-US" altLang="zh-CN" sz="2400" dirty="0"/>
              <a:t> the message. Just replace the characters by the </a:t>
            </a:r>
            <a:r>
              <a:rPr lang="en-US" altLang="zh-CN" sz="2400" dirty="0" err="1"/>
              <a:t>codewords</a:t>
            </a:r>
            <a:r>
              <a:rPr lang="en-US" altLang="zh-CN" sz="2400" dirty="0"/>
              <a:t>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Encoding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29126"/>
            <a:ext cx="8363272" cy="421228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539552" y="4725144"/>
            <a:ext cx="6696744" cy="1512168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067944" y="4275210"/>
            <a:ext cx="1080120" cy="449934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3555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Given a code (corresponding to some </a:t>
            </a:r>
            <a:r>
              <a:rPr lang="en-US" altLang="zh-CN" sz="2400" dirty="0">
                <a:solidFill>
                  <a:srgbClr val="FF0000"/>
                </a:solidFill>
              </a:rPr>
              <a:t>alphabet</a:t>
            </a:r>
            <a:r>
              <a:rPr lang="en-US" altLang="zh-CN" sz="2400" dirty="0"/>
              <a:t> Σ) and a message it is easy to </a:t>
            </a:r>
            <a:r>
              <a:rPr lang="en-US" altLang="zh-CN" sz="2400" dirty="0">
                <a:solidFill>
                  <a:srgbClr val="FF0000"/>
                </a:solidFill>
              </a:rPr>
              <a:t>encode</a:t>
            </a:r>
            <a:r>
              <a:rPr lang="en-US" altLang="zh-CN" sz="2400" dirty="0"/>
              <a:t> the message. Just replace the characters by the </a:t>
            </a:r>
            <a:r>
              <a:rPr lang="en-US" altLang="zh-CN" sz="2400" dirty="0" err="1"/>
              <a:t>codewords</a:t>
            </a:r>
            <a:r>
              <a:rPr lang="en-US" altLang="zh-CN" sz="2400" dirty="0"/>
              <a:t>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Encoding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29126"/>
            <a:ext cx="8363272" cy="421228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539552" y="4725144"/>
            <a:ext cx="6696744" cy="1512168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355976" y="4275210"/>
            <a:ext cx="792088" cy="449934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4247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Given a code (corresponding to some </a:t>
            </a:r>
            <a:r>
              <a:rPr lang="en-US" altLang="zh-CN" sz="2400" dirty="0">
                <a:solidFill>
                  <a:srgbClr val="FF0000"/>
                </a:solidFill>
              </a:rPr>
              <a:t>alphabet</a:t>
            </a:r>
            <a:r>
              <a:rPr lang="en-US" altLang="zh-CN" sz="2400" dirty="0"/>
              <a:t> Σ) and a message it is easy to </a:t>
            </a:r>
            <a:r>
              <a:rPr lang="en-US" altLang="zh-CN" sz="2400" dirty="0">
                <a:solidFill>
                  <a:srgbClr val="FF0000"/>
                </a:solidFill>
              </a:rPr>
              <a:t>encode</a:t>
            </a:r>
            <a:r>
              <a:rPr lang="en-US" altLang="zh-CN" sz="2400" dirty="0"/>
              <a:t> the message. Just replace the characters by the </a:t>
            </a:r>
            <a:r>
              <a:rPr lang="en-US" altLang="zh-CN" sz="2400" dirty="0" err="1"/>
              <a:t>codewords</a:t>
            </a:r>
            <a:r>
              <a:rPr lang="en-US" altLang="zh-CN" sz="2400" dirty="0"/>
              <a:t>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Encoding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29126"/>
            <a:ext cx="8363272" cy="421228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539552" y="4725144"/>
            <a:ext cx="6696744" cy="1512168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2124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65000"/>
                  </a:schemeClr>
                </a:solidFill>
              </a:rPr>
              <a:t>Introduction to Part III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Fractional Knapsack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 Greedy Algorithm and correctness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Huffman Coding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 Greedy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Activity Selection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 Greedy Algorithm and correctness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Extended:</a:t>
            </a:r>
            <a:r>
              <a:rPr lang="zh-CN" altLang="en-US" sz="2600" dirty="0"/>
              <a:t> </a:t>
            </a:r>
            <a:r>
              <a:rPr lang="en-US" altLang="zh-CN" sz="2600" dirty="0"/>
              <a:t>Weighted</a:t>
            </a:r>
            <a:r>
              <a:rPr lang="zh-CN" altLang="en-US" sz="2600" dirty="0"/>
              <a:t> </a:t>
            </a:r>
            <a:r>
              <a:rPr lang="en-US" altLang="zh-CN" sz="2600" dirty="0"/>
              <a:t>Activity Selection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3993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Given a code (corresponding to some </a:t>
            </a:r>
            <a:r>
              <a:rPr lang="en-US" altLang="zh-CN" sz="2400" dirty="0">
                <a:solidFill>
                  <a:srgbClr val="FF0000"/>
                </a:solidFill>
              </a:rPr>
              <a:t>alphabet</a:t>
            </a:r>
            <a:r>
              <a:rPr lang="en-US" altLang="zh-CN" sz="2400" dirty="0"/>
              <a:t> Σ) and a message it is easy to </a:t>
            </a:r>
            <a:r>
              <a:rPr lang="en-US" altLang="zh-CN" sz="2400" dirty="0">
                <a:solidFill>
                  <a:srgbClr val="FF0000"/>
                </a:solidFill>
              </a:rPr>
              <a:t>encode</a:t>
            </a:r>
            <a:r>
              <a:rPr lang="en-US" altLang="zh-CN" sz="2400" dirty="0"/>
              <a:t> the message. Just replace the characters by the </a:t>
            </a:r>
            <a:r>
              <a:rPr lang="en-US" altLang="zh-CN" sz="2400" dirty="0" err="1"/>
              <a:t>codewords</a:t>
            </a:r>
            <a:r>
              <a:rPr lang="en-US" altLang="zh-CN" sz="2400" dirty="0"/>
              <a:t>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Encoding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29126"/>
            <a:ext cx="8363272" cy="421228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539552" y="5868934"/>
            <a:ext cx="4608512" cy="368378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3263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Given a code (corresponding to some </a:t>
            </a:r>
            <a:r>
              <a:rPr lang="en-US" altLang="zh-CN" sz="2400" dirty="0">
                <a:solidFill>
                  <a:srgbClr val="FF0000"/>
                </a:solidFill>
              </a:rPr>
              <a:t>alphabet</a:t>
            </a:r>
            <a:r>
              <a:rPr lang="en-US" altLang="zh-CN" sz="2400" dirty="0"/>
              <a:t> Σ) and a message it is easy to </a:t>
            </a:r>
            <a:r>
              <a:rPr lang="en-US" altLang="zh-CN" sz="2400" dirty="0">
                <a:solidFill>
                  <a:srgbClr val="FF0000"/>
                </a:solidFill>
              </a:rPr>
              <a:t>encode</a:t>
            </a:r>
            <a:r>
              <a:rPr lang="en-US" altLang="zh-CN" sz="2400" dirty="0"/>
              <a:t> the message. Just replace the characters by the </a:t>
            </a:r>
            <a:r>
              <a:rPr lang="en-US" altLang="zh-CN" sz="2400" dirty="0" err="1"/>
              <a:t>codewords</a:t>
            </a:r>
            <a:r>
              <a:rPr lang="en-US" altLang="zh-CN" sz="2400" dirty="0"/>
              <a:t>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Encoding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29126"/>
            <a:ext cx="8363272" cy="421228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3707904" y="5868934"/>
            <a:ext cx="1440160" cy="368378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0121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Given a code (corresponding to some </a:t>
            </a:r>
            <a:r>
              <a:rPr lang="en-US" altLang="zh-CN" sz="2400" dirty="0">
                <a:solidFill>
                  <a:srgbClr val="FF0000"/>
                </a:solidFill>
              </a:rPr>
              <a:t>alphabet</a:t>
            </a:r>
            <a:r>
              <a:rPr lang="en-US" altLang="zh-CN" sz="2400" dirty="0"/>
              <a:t> Σ) and a message it is easy to </a:t>
            </a:r>
            <a:r>
              <a:rPr lang="en-US" altLang="zh-CN" sz="2400" dirty="0">
                <a:solidFill>
                  <a:srgbClr val="FF0000"/>
                </a:solidFill>
              </a:rPr>
              <a:t>encode</a:t>
            </a:r>
            <a:r>
              <a:rPr lang="en-US" altLang="zh-CN" sz="2400" dirty="0"/>
              <a:t> the message. Just replace the characters by the </a:t>
            </a:r>
            <a:r>
              <a:rPr lang="en-US" altLang="zh-CN" sz="2400" dirty="0" err="1"/>
              <a:t>codewords</a:t>
            </a:r>
            <a:r>
              <a:rPr lang="en-US" altLang="zh-CN" sz="2400" dirty="0"/>
              <a:t>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Encoding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29126"/>
            <a:ext cx="8363272" cy="421228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4139952" y="5868934"/>
            <a:ext cx="1008112" cy="368378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0263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Given a code (corresponding to some </a:t>
            </a:r>
            <a:r>
              <a:rPr lang="en-US" altLang="zh-CN" sz="2400" dirty="0">
                <a:solidFill>
                  <a:srgbClr val="FF0000"/>
                </a:solidFill>
              </a:rPr>
              <a:t>alphabet</a:t>
            </a:r>
            <a:r>
              <a:rPr lang="en-US" altLang="zh-CN" sz="2400" dirty="0"/>
              <a:t> Σ) and a message it is easy to </a:t>
            </a:r>
            <a:r>
              <a:rPr lang="en-US" altLang="zh-CN" sz="2400" dirty="0">
                <a:solidFill>
                  <a:srgbClr val="FF0000"/>
                </a:solidFill>
              </a:rPr>
              <a:t>encode</a:t>
            </a:r>
            <a:r>
              <a:rPr lang="en-US" altLang="zh-CN" sz="2400" dirty="0"/>
              <a:t> the message. Just replace the characters by the </a:t>
            </a:r>
            <a:r>
              <a:rPr lang="en-US" altLang="zh-CN" sz="2400" dirty="0" err="1"/>
              <a:t>codewords</a:t>
            </a:r>
            <a:r>
              <a:rPr lang="en-US" altLang="zh-CN" sz="2400" dirty="0"/>
              <a:t>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Encoding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29126"/>
            <a:ext cx="8363272" cy="421228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4355976" y="5868934"/>
            <a:ext cx="792088" cy="368378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5355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Given a code (corresponding to some </a:t>
            </a:r>
            <a:r>
              <a:rPr lang="en-US" altLang="zh-CN" sz="2400" dirty="0">
                <a:solidFill>
                  <a:srgbClr val="FF0000"/>
                </a:solidFill>
              </a:rPr>
              <a:t>alphabet</a:t>
            </a:r>
            <a:r>
              <a:rPr lang="en-US" altLang="zh-CN" sz="2400" dirty="0"/>
              <a:t> Σ) and a message it is easy to </a:t>
            </a:r>
            <a:r>
              <a:rPr lang="en-US" altLang="zh-CN" sz="2400" dirty="0">
                <a:solidFill>
                  <a:srgbClr val="FF0000"/>
                </a:solidFill>
              </a:rPr>
              <a:t>encode</a:t>
            </a:r>
            <a:r>
              <a:rPr lang="en-US" altLang="zh-CN" sz="2400" dirty="0"/>
              <a:t> the message. Just replace the characters by the </a:t>
            </a:r>
            <a:r>
              <a:rPr lang="en-US" altLang="zh-CN" sz="2400" dirty="0" err="1"/>
              <a:t>codewords</a:t>
            </a:r>
            <a:r>
              <a:rPr lang="en-US" altLang="zh-CN" sz="2400" dirty="0"/>
              <a:t>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Encoding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29126"/>
            <a:ext cx="8363272" cy="421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32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=01,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Decoding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88988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=01,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/>
                  <a:t>Given an encoded message,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decoding</a:t>
                </a:r>
                <a:r>
                  <a:rPr lang="en-US" altLang="zh-CN" sz="2400" dirty="0"/>
                  <a:t> is the process of turning it back into the original message.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Decoding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77697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=01,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/>
                  <a:t>Given an encoded message,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decoding</a:t>
                </a:r>
                <a:r>
                  <a:rPr lang="en-US" altLang="zh-CN" sz="2400" dirty="0"/>
                  <a:t> is the process of turning it back into the original message.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/>
                  <a:t>A message is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uniquely decodable </a:t>
                </a:r>
                <a:r>
                  <a:rPr lang="en-US" altLang="zh-CN" sz="2400" dirty="0"/>
                  <a:t>if it can only be decoded in one way.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Decoding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6474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=01,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/>
                  <a:t>Given an encoded message,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decoding</a:t>
                </a:r>
                <a:r>
                  <a:rPr lang="en-US" altLang="zh-CN" sz="2400" dirty="0"/>
                  <a:t> is the process of turning it back into the original message.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/>
                  <a:t>A message is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uniquely decodable </a:t>
                </a:r>
                <a:r>
                  <a:rPr lang="en-US" altLang="zh-CN" sz="2400" dirty="0"/>
                  <a:t>if it can only be decoded in one way.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Decoding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620192"/>
            <a:ext cx="8003231" cy="188012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539552" y="4437112"/>
            <a:ext cx="7704856" cy="936104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-2484784" y="4589435"/>
            <a:ext cx="1656184" cy="376841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4911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=01,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/>
                  <a:t>Given an encoded message,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decoding</a:t>
                </a:r>
                <a:r>
                  <a:rPr lang="en-US" altLang="zh-CN" sz="2400" dirty="0"/>
                  <a:t> is the process of turning it back into the original message.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/>
                  <a:t>A message is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uniquely decodable </a:t>
                </a:r>
                <a:r>
                  <a:rPr lang="en-US" altLang="zh-CN" sz="2400" dirty="0"/>
                  <a:t>if it can only be decoded in one way.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Decoding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620192"/>
            <a:ext cx="8003231" cy="188012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539552" y="4797152"/>
            <a:ext cx="7704856" cy="576064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948264" y="4420311"/>
            <a:ext cx="864096" cy="304833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1733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Knapsack Problem...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"/>
          <a:stretch/>
        </p:blipFill>
        <p:spPr>
          <a:xfrm>
            <a:off x="626174" y="908720"/>
            <a:ext cx="7762250" cy="5952545"/>
          </a:xfrm>
        </p:spPr>
      </p:pic>
      <p:sp>
        <p:nvSpPr>
          <p:cNvPr id="2" name="矩形 1"/>
          <p:cNvSpPr/>
          <p:nvPr/>
        </p:nvSpPr>
        <p:spPr bwMode="auto">
          <a:xfrm>
            <a:off x="5076056" y="3501009"/>
            <a:ext cx="3312368" cy="33602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79512" y="3284984"/>
            <a:ext cx="4680520" cy="31442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46993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=01,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/>
                  <a:t>Given an encoded message,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decoding</a:t>
                </a:r>
                <a:r>
                  <a:rPr lang="en-US" altLang="zh-CN" sz="2400" dirty="0"/>
                  <a:t> is the process of turning it back into the original message.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/>
                  <a:t>A message is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uniquely decodable </a:t>
                </a:r>
                <a:r>
                  <a:rPr lang="en-US" altLang="zh-CN" sz="2400" dirty="0"/>
                  <a:t>if it can only be decoded in one way.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Decoding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620192"/>
            <a:ext cx="8003231" cy="188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675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=01,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/>
                  <a:t>Given an encoded message,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decoding</a:t>
                </a:r>
                <a:r>
                  <a:rPr lang="en-US" altLang="zh-CN" sz="2400" dirty="0"/>
                  <a:t> is the process of turning it back into the original message.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/>
                  <a:t>A message is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uniquely decodable </a:t>
                </a:r>
                <a:r>
                  <a:rPr lang="en-US" altLang="zh-CN" sz="2400" dirty="0"/>
                  <a:t>if it can only be decoded in one way.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/>
                  <a:t>In fact, one can show that every message encoded using C</a:t>
                </a:r>
                <a:r>
                  <a:rPr lang="en-US" altLang="zh-CN" sz="2400" baseline="-25000" dirty="0"/>
                  <a:t>1</a:t>
                </a:r>
                <a:r>
                  <a:rPr lang="en-US" altLang="zh-CN" sz="2400" dirty="0"/>
                  <a:t> or C</a:t>
                </a:r>
                <a:r>
                  <a:rPr lang="en-US" altLang="zh-CN" sz="2400" baseline="-25000" dirty="0"/>
                  <a:t>2</a:t>
                </a:r>
                <a:r>
                  <a:rPr lang="en-US" altLang="zh-CN" sz="2400" dirty="0"/>
                  <a:t> is uniquely decipherable. </a:t>
                </a:r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Decoding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620192"/>
            <a:ext cx="8003231" cy="188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369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=01,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=10,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=111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/>
                  <a:t>Given an encoded message,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decoding</a:t>
                </a:r>
                <a:r>
                  <a:rPr lang="en-US" altLang="zh-CN" sz="2400" dirty="0"/>
                  <a:t> is the process of turning it back into the original message.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/>
                  <a:t>A message is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uniquely decodable </a:t>
                </a:r>
                <a:r>
                  <a:rPr lang="en-US" altLang="zh-CN" sz="2400" dirty="0"/>
                  <a:t>if it can only be decoded in one way.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en-US" altLang="zh-CN" sz="2400" dirty="0"/>
                  <a:t>In fact, one can show that every message encoded using C</a:t>
                </a:r>
                <a:r>
                  <a:rPr lang="en-US" altLang="zh-CN" sz="2400" baseline="-25000" dirty="0"/>
                  <a:t>1</a:t>
                </a:r>
                <a:r>
                  <a:rPr lang="en-US" altLang="zh-CN" sz="2400" dirty="0"/>
                  <a:t> or C</a:t>
                </a:r>
                <a:r>
                  <a:rPr lang="en-US" altLang="zh-CN" sz="2400" baseline="-25000" dirty="0"/>
                  <a:t>2</a:t>
                </a:r>
                <a:r>
                  <a:rPr lang="en-US" altLang="zh-CN" sz="2400" dirty="0"/>
                  <a:t> is uniquely decipherable. The unique decipherability property is needed in order for a code to be useful.</a:t>
                </a: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eaLnBrk="1" hangingPunct="1">
                  <a:spcBef>
                    <a:spcPts val="0"/>
                  </a:spcBef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r="-593" b="-70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Decoding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620192"/>
            <a:ext cx="8003231" cy="188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034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In a </a:t>
            </a:r>
            <a:r>
              <a:rPr lang="en-US" altLang="zh-CN" sz="2400" dirty="0">
                <a:solidFill>
                  <a:srgbClr val="FF0000"/>
                </a:solidFill>
              </a:rPr>
              <a:t>fixed-length code </a:t>
            </a:r>
            <a:r>
              <a:rPr lang="en-US" altLang="zh-CN" sz="2400" dirty="0"/>
              <a:t>each </a:t>
            </a:r>
            <a:r>
              <a:rPr lang="en-US" altLang="zh-CN" sz="2400" dirty="0" err="1"/>
              <a:t>codeword</a:t>
            </a:r>
            <a:r>
              <a:rPr lang="en-US" altLang="zh-CN" sz="2400" dirty="0"/>
              <a:t> has the </a:t>
            </a:r>
            <a:r>
              <a:rPr lang="en-US" altLang="zh-CN" sz="2400" dirty="0">
                <a:solidFill>
                  <a:srgbClr val="0070C0"/>
                </a:solidFill>
              </a:rPr>
              <a:t>same</a:t>
            </a:r>
            <a:r>
              <a:rPr lang="en-US" altLang="zh-CN" sz="2400" dirty="0"/>
              <a:t> length.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Fixed-Length vs Variable-Length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968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In a </a:t>
            </a:r>
            <a:r>
              <a:rPr lang="en-US" altLang="zh-CN" sz="2400" dirty="0">
                <a:solidFill>
                  <a:srgbClr val="FF0000"/>
                </a:solidFill>
              </a:rPr>
              <a:t>fixed-length code </a:t>
            </a:r>
            <a:r>
              <a:rPr lang="en-US" altLang="zh-CN" sz="2400" dirty="0"/>
              <a:t>each </a:t>
            </a:r>
            <a:r>
              <a:rPr lang="en-US" altLang="zh-CN" sz="2400" dirty="0" err="1"/>
              <a:t>codeword</a:t>
            </a:r>
            <a:r>
              <a:rPr lang="en-US" altLang="zh-CN" sz="2400" dirty="0"/>
              <a:t> has the </a:t>
            </a:r>
            <a:r>
              <a:rPr lang="en-US" altLang="zh-CN" sz="2400" dirty="0">
                <a:solidFill>
                  <a:srgbClr val="0070C0"/>
                </a:solidFill>
              </a:rPr>
              <a:t>same</a:t>
            </a:r>
            <a:r>
              <a:rPr lang="en-US" altLang="zh-CN" sz="2400" dirty="0"/>
              <a:t> length.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In a </a:t>
            </a:r>
            <a:r>
              <a:rPr lang="en-US" altLang="zh-CN" sz="2400" dirty="0">
                <a:solidFill>
                  <a:srgbClr val="FF0000"/>
                </a:solidFill>
              </a:rPr>
              <a:t>variable-length code </a:t>
            </a:r>
            <a:r>
              <a:rPr lang="en-US" altLang="zh-CN" sz="2400" dirty="0" err="1"/>
              <a:t>codewords</a:t>
            </a:r>
            <a:r>
              <a:rPr lang="en-US" altLang="zh-CN" sz="2400" dirty="0"/>
              <a:t> may have </a:t>
            </a:r>
            <a:r>
              <a:rPr lang="en-US" altLang="zh-CN" sz="2400" dirty="0">
                <a:solidFill>
                  <a:srgbClr val="0070C0"/>
                </a:solidFill>
              </a:rPr>
              <a:t>different</a:t>
            </a:r>
            <a:r>
              <a:rPr lang="en-US" altLang="zh-CN" sz="2400" dirty="0"/>
              <a:t> lengths.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Fixed-Length vs Variable-Length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1946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In a </a:t>
            </a:r>
            <a:r>
              <a:rPr lang="en-US" altLang="zh-CN" sz="2400" dirty="0">
                <a:solidFill>
                  <a:srgbClr val="FF0000"/>
                </a:solidFill>
              </a:rPr>
              <a:t>fixed-length code </a:t>
            </a:r>
            <a:r>
              <a:rPr lang="en-US" altLang="zh-CN" sz="2400" dirty="0"/>
              <a:t>each </a:t>
            </a:r>
            <a:r>
              <a:rPr lang="en-US" altLang="zh-CN" sz="2400" dirty="0" err="1"/>
              <a:t>codeword</a:t>
            </a:r>
            <a:r>
              <a:rPr lang="en-US" altLang="zh-CN" sz="2400" dirty="0"/>
              <a:t> has the </a:t>
            </a:r>
            <a:r>
              <a:rPr lang="en-US" altLang="zh-CN" sz="2400" dirty="0">
                <a:solidFill>
                  <a:srgbClr val="0070C0"/>
                </a:solidFill>
              </a:rPr>
              <a:t>same</a:t>
            </a:r>
            <a:r>
              <a:rPr lang="en-US" altLang="zh-CN" sz="2400" dirty="0"/>
              <a:t> length.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In a </a:t>
            </a:r>
            <a:r>
              <a:rPr lang="en-US" altLang="zh-CN" sz="2400" dirty="0">
                <a:solidFill>
                  <a:srgbClr val="FF0000"/>
                </a:solidFill>
              </a:rPr>
              <a:t>variable-length code </a:t>
            </a:r>
            <a:r>
              <a:rPr lang="en-US" altLang="zh-CN" sz="2400" dirty="0" err="1"/>
              <a:t>codewords</a:t>
            </a:r>
            <a:r>
              <a:rPr lang="en-US" altLang="zh-CN" sz="2400" dirty="0"/>
              <a:t> may have </a:t>
            </a:r>
            <a:r>
              <a:rPr lang="en-US" altLang="zh-CN" sz="2400" dirty="0">
                <a:solidFill>
                  <a:srgbClr val="0070C0"/>
                </a:solidFill>
              </a:rPr>
              <a:t>different</a:t>
            </a:r>
            <a:r>
              <a:rPr lang="en-US" altLang="zh-CN" sz="2400" dirty="0"/>
              <a:t> lengths.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Fixed-Length vs Variable-Length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94" y="2554769"/>
            <a:ext cx="8645302" cy="418643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899592" y="6248082"/>
            <a:ext cx="2880320" cy="277262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539552" y="3717032"/>
            <a:ext cx="8280920" cy="2531050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7460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In a </a:t>
            </a:r>
            <a:r>
              <a:rPr lang="en-US" altLang="zh-CN" sz="2400" dirty="0">
                <a:solidFill>
                  <a:srgbClr val="FF0000"/>
                </a:solidFill>
              </a:rPr>
              <a:t>fixed-length code </a:t>
            </a:r>
            <a:r>
              <a:rPr lang="en-US" altLang="zh-CN" sz="2400" dirty="0"/>
              <a:t>each </a:t>
            </a:r>
            <a:r>
              <a:rPr lang="en-US" altLang="zh-CN" sz="2400" dirty="0" err="1"/>
              <a:t>codeword</a:t>
            </a:r>
            <a:r>
              <a:rPr lang="en-US" altLang="zh-CN" sz="2400" dirty="0"/>
              <a:t> has the </a:t>
            </a:r>
            <a:r>
              <a:rPr lang="en-US" altLang="zh-CN" sz="2400" dirty="0">
                <a:solidFill>
                  <a:srgbClr val="0070C0"/>
                </a:solidFill>
              </a:rPr>
              <a:t>same</a:t>
            </a:r>
            <a:r>
              <a:rPr lang="en-US" altLang="zh-CN" sz="2400" dirty="0"/>
              <a:t> length.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In a </a:t>
            </a:r>
            <a:r>
              <a:rPr lang="en-US" altLang="zh-CN" sz="2400" dirty="0">
                <a:solidFill>
                  <a:srgbClr val="FF0000"/>
                </a:solidFill>
              </a:rPr>
              <a:t>variable-length code </a:t>
            </a:r>
            <a:r>
              <a:rPr lang="en-US" altLang="zh-CN" sz="2400" dirty="0" err="1"/>
              <a:t>codewords</a:t>
            </a:r>
            <a:r>
              <a:rPr lang="en-US" altLang="zh-CN" sz="2400" dirty="0"/>
              <a:t> may have </a:t>
            </a:r>
            <a:r>
              <a:rPr lang="en-US" altLang="zh-CN" sz="2400" dirty="0">
                <a:solidFill>
                  <a:srgbClr val="0070C0"/>
                </a:solidFill>
              </a:rPr>
              <a:t>different</a:t>
            </a:r>
            <a:r>
              <a:rPr lang="en-US" altLang="zh-CN" sz="2400" dirty="0"/>
              <a:t> lengths.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Fixed-Length vs Variable-Length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94" y="2554769"/>
            <a:ext cx="8645302" cy="418643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899592" y="6248082"/>
            <a:ext cx="2880320" cy="277262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539552" y="4005064"/>
            <a:ext cx="8280920" cy="2243018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84515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In a </a:t>
            </a:r>
            <a:r>
              <a:rPr lang="en-US" altLang="zh-CN" sz="2400" dirty="0">
                <a:solidFill>
                  <a:srgbClr val="FF0000"/>
                </a:solidFill>
              </a:rPr>
              <a:t>fixed-length code </a:t>
            </a:r>
            <a:r>
              <a:rPr lang="en-US" altLang="zh-CN" sz="2400" dirty="0"/>
              <a:t>each </a:t>
            </a:r>
            <a:r>
              <a:rPr lang="en-US" altLang="zh-CN" sz="2400" dirty="0" err="1"/>
              <a:t>codeword</a:t>
            </a:r>
            <a:r>
              <a:rPr lang="en-US" altLang="zh-CN" sz="2400" dirty="0"/>
              <a:t> has the </a:t>
            </a:r>
            <a:r>
              <a:rPr lang="en-US" altLang="zh-CN" sz="2400" dirty="0">
                <a:solidFill>
                  <a:srgbClr val="0070C0"/>
                </a:solidFill>
              </a:rPr>
              <a:t>same</a:t>
            </a:r>
            <a:r>
              <a:rPr lang="en-US" altLang="zh-CN" sz="2400" dirty="0"/>
              <a:t> length.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In a </a:t>
            </a:r>
            <a:r>
              <a:rPr lang="en-US" altLang="zh-CN" sz="2400" dirty="0">
                <a:solidFill>
                  <a:srgbClr val="FF0000"/>
                </a:solidFill>
              </a:rPr>
              <a:t>variable-length code </a:t>
            </a:r>
            <a:r>
              <a:rPr lang="en-US" altLang="zh-CN" sz="2400" dirty="0" err="1"/>
              <a:t>codewords</a:t>
            </a:r>
            <a:r>
              <a:rPr lang="en-US" altLang="zh-CN" sz="2400" dirty="0"/>
              <a:t> may have </a:t>
            </a:r>
            <a:r>
              <a:rPr lang="en-US" altLang="zh-CN" sz="2400" dirty="0">
                <a:solidFill>
                  <a:srgbClr val="0070C0"/>
                </a:solidFill>
              </a:rPr>
              <a:t>different</a:t>
            </a:r>
            <a:r>
              <a:rPr lang="en-US" altLang="zh-CN" sz="2400" dirty="0"/>
              <a:t> lengths.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Fixed-Length vs Variable-Length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94" y="2554769"/>
            <a:ext cx="8645302" cy="418643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899592" y="6248082"/>
            <a:ext cx="2880320" cy="277262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539552" y="4437112"/>
            <a:ext cx="8280920" cy="1810970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4872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In a </a:t>
            </a:r>
            <a:r>
              <a:rPr lang="en-US" altLang="zh-CN" sz="2400" dirty="0">
                <a:solidFill>
                  <a:srgbClr val="FF0000"/>
                </a:solidFill>
              </a:rPr>
              <a:t>fixed-length code </a:t>
            </a:r>
            <a:r>
              <a:rPr lang="en-US" altLang="zh-CN" sz="2400" dirty="0"/>
              <a:t>each </a:t>
            </a:r>
            <a:r>
              <a:rPr lang="en-US" altLang="zh-CN" sz="2400" dirty="0" err="1"/>
              <a:t>codeword</a:t>
            </a:r>
            <a:r>
              <a:rPr lang="en-US" altLang="zh-CN" sz="2400" dirty="0"/>
              <a:t> has the </a:t>
            </a:r>
            <a:r>
              <a:rPr lang="en-US" altLang="zh-CN" sz="2400" dirty="0">
                <a:solidFill>
                  <a:srgbClr val="0070C0"/>
                </a:solidFill>
              </a:rPr>
              <a:t>same</a:t>
            </a:r>
            <a:r>
              <a:rPr lang="en-US" altLang="zh-CN" sz="2400" dirty="0"/>
              <a:t> length.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In a </a:t>
            </a:r>
            <a:r>
              <a:rPr lang="en-US" altLang="zh-CN" sz="2400" dirty="0">
                <a:solidFill>
                  <a:srgbClr val="FF0000"/>
                </a:solidFill>
              </a:rPr>
              <a:t>variable-length code </a:t>
            </a:r>
            <a:r>
              <a:rPr lang="en-US" altLang="zh-CN" sz="2400" dirty="0" err="1"/>
              <a:t>codewords</a:t>
            </a:r>
            <a:r>
              <a:rPr lang="en-US" altLang="zh-CN" sz="2400" dirty="0"/>
              <a:t> may have </a:t>
            </a:r>
            <a:r>
              <a:rPr lang="en-US" altLang="zh-CN" sz="2400" dirty="0">
                <a:solidFill>
                  <a:srgbClr val="0070C0"/>
                </a:solidFill>
              </a:rPr>
              <a:t>different</a:t>
            </a:r>
            <a:r>
              <a:rPr lang="en-US" altLang="zh-CN" sz="2400" dirty="0"/>
              <a:t> lengths.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Fixed-Length vs Variable-Length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94" y="2554769"/>
            <a:ext cx="8645302" cy="418643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899592" y="6248082"/>
            <a:ext cx="2880320" cy="277262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755576" y="5013176"/>
            <a:ext cx="8064896" cy="1234906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4700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In a </a:t>
            </a:r>
            <a:r>
              <a:rPr lang="en-US" altLang="zh-CN" sz="2400" dirty="0">
                <a:solidFill>
                  <a:srgbClr val="FF0000"/>
                </a:solidFill>
              </a:rPr>
              <a:t>fixed-length code </a:t>
            </a:r>
            <a:r>
              <a:rPr lang="en-US" altLang="zh-CN" sz="2400" dirty="0"/>
              <a:t>each </a:t>
            </a:r>
            <a:r>
              <a:rPr lang="en-US" altLang="zh-CN" sz="2400" dirty="0" err="1"/>
              <a:t>codeword</a:t>
            </a:r>
            <a:r>
              <a:rPr lang="en-US" altLang="zh-CN" sz="2400" dirty="0"/>
              <a:t> has the </a:t>
            </a:r>
            <a:r>
              <a:rPr lang="en-US" altLang="zh-CN" sz="2400" dirty="0">
                <a:solidFill>
                  <a:srgbClr val="0070C0"/>
                </a:solidFill>
              </a:rPr>
              <a:t>same</a:t>
            </a:r>
            <a:r>
              <a:rPr lang="en-US" altLang="zh-CN" sz="2400" dirty="0"/>
              <a:t> length.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In a </a:t>
            </a:r>
            <a:r>
              <a:rPr lang="en-US" altLang="zh-CN" sz="2400" dirty="0">
                <a:solidFill>
                  <a:srgbClr val="FF0000"/>
                </a:solidFill>
              </a:rPr>
              <a:t>variable-length code </a:t>
            </a:r>
            <a:r>
              <a:rPr lang="en-US" altLang="zh-CN" sz="2400" dirty="0" err="1"/>
              <a:t>codewords</a:t>
            </a:r>
            <a:r>
              <a:rPr lang="en-US" altLang="zh-CN" sz="2400" dirty="0"/>
              <a:t> may have </a:t>
            </a:r>
            <a:r>
              <a:rPr lang="en-US" altLang="zh-CN" sz="2400" dirty="0">
                <a:solidFill>
                  <a:srgbClr val="0070C0"/>
                </a:solidFill>
              </a:rPr>
              <a:t>different</a:t>
            </a:r>
            <a:r>
              <a:rPr lang="en-US" altLang="zh-CN" sz="2400" dirty="0"/>
              <a:t> lengths.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Fixed-Length vs Variable-Length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94" y="2554769"/>
            <a:ext cx="8645302" cy="418643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899592" y="6248082"/>
            <a:ext cx="2880320" cy="277262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755576" y="5589240"/>
            <a:ext cx="8064896" cy="658842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9068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Knapsack Problem...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"/>
          <a:stretch/>
        </p:blipFill>
        <p:spPr>
          <a:xfrm>
            <a:off x="626174" y="908720"/>
            <a:ext cx="7762250" cy="5952545"/>
          </a:xfrm>
        </p:spPr>
      </p:pic>
      <p:sp>
        <p:nvSpPr>
          <p:cNvPr id="2" name="矩形 1"/>
          <p:cNvSpPr/>
          <p:nvPr/>
        </p:nvSpPr>
        <p:spPr bwMode="auto">
          <a:xfrm>
            <a:off x="5076056" y="5301207"/>
            <a:ext cx="3312368" cy="1560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79512" y="4869160"/>
            <a:ext cx="4680520" cy="1560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00957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In a </a:t>
            </a:r>
            <a:r>
              <a:rPr lang="en-US" altLang="zh-CN" sz="2400" dirty="0">
                <a:solidFill>
                  <a:srgbClr val="FF0000"/>
                </a:solidFill>
              </a:rPr>
              <a:t>fixed-length code </a:t>
            </a:r>
            <a:r>
              <a:rPr lang="en-US" altLang="zh-CN" sz="2400" dirty="0"/>
              <a:t>each </a:t>
            </a:r>
            <a:r>
              <a:rPr lang="en-US" altLang="zh-CN" sz="2400" dirty="0" err="1"/>
              <a:t>codeword</a:t>
            </a:r>
            <a:r>
              <a:rPr lang="en-US" altLang="zh-CN" sz="2400" dirty="0"/>
              <a:t> has the </a:t>
            </a:r>
            <a:r>
              <a:rPr lang="en-US" altLang="zh-CN" sz="2400" dirty="0">
                <a:solidFill>
                  <a:srgbClr val="0070C0"/>
                </a:solidFill>
              </a:rPr>
              <a:t>same</a:t>
            </a:r>
            <a:r>
              <a:rPr lang="en-US" altLang="zh-CN" sz="2400" dirty="0"/>
              <a:t> length.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In a </a:t>
            </a:r>
            <a:r>
              <a:rPr lang="en-US" altLang="zh-CN" sz="2400" dirty="0">
                <a:solidFill>
                  <a:srgbClr val="FF0000"/>
                </a:solidFill>
              </a:rPr>
              <a:t>variable-length code </a:t>
            </a:r>
            <a:r>
              <a:rPr lang="en-US" altLang="zh-CN" sz="2400" dirty="0" err="1"/>
              <a:t>codewords</a:t>
            </a:r>
            <a:r>
              <a:rPr lang="en-US" altLang="zh-CN" sz="2400" dirty="0"/>
              <a:t> may have </a:t>
            </a:r>
            <a:r>
              <a:rPr lang="en-US" altLang="zh-CN" sz="2400" dirty="0">
                <a:solidFill>
                  <a:srgbClr val="0070C0"/>
                </a:solidFill>
              </a:rPr>
              <a:t>different</a:t>
            </a:r>
            <a:r>
              <a:rPr lang="en-US" altLang="zh-CN" sz="2400" dirty="0"/>
              <a:t> lengths.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Fixed-Length vs Variable-Length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94" y="2554769"/>
            <a:ext cx="8645302" cy="418643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899592" y="6248082"/>
            <a:ext cx="2880320" cy="277262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115616" y="5877272"/>
            <a:ext cx="7704856" cy="370810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45062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In a </a:t>
            </a:r>
            <a:r>
              <a:rPr lang="en-US" altLang="zh-CN" sz="2400" dirty="0">
                <a:solidFill>
                  <a:srgbClr val="FF0000"/>
                </a:solidFill>
              </a:rPr>
              <a:t>fixed-length code </a:t>
            </a:r>
            <a:r>
              <a:rPr lang="en-US" altLang="zh-CN" sz="2400" dirty="0"/>
              <a:t>each </a:t>
            </a:r>
            <a:r>
              <a:rPr lang="en-US" altLang="zh-CN" sz="2400" dirty="0" err="1"/>
              <a:t>codeword</a:t>
            </a:r>
            <a:r>
              <a:rPr lang="en-US" altLang="zh-CN" sz="2400" dirty="0"/>
              <a:t> has the </a:t>
            </a:r>
            <a:r>
              <a:rPr lang="en-US" altLang="zh-CN" sz="2400" dirty="0">
                <a:solidFill>
                  <a:srgbClr val="0070C0"/>
                </a:solidFill>
              </a:rPr>
              <a:t>same</a:t>
            </a:r>
            <a:r>
              <a:rPr lang="en-US" altLang="zh-CN" sz="2400" dirty="0"/>
              <a:t> length.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In a </a:t>
            </a:r>
            <a:r>
              <a:rPr lang="en-US" altLang="zh-CN" sz="2400" dirty="0">
                <a:solidFill>
                  <a:srgbClr val="FF0000"/>
                </a:solidFill>
              </a:rPr>
              <a:t>variable-length code </a:t>
            </a:r>
            <a:r>
              <a:rPr lang="en-US" altLang="zh-CN" sz="2400" dirty="0" err="1"/>
              <a:t>codewords</a:t>
            </a:r>
            <a:r>
              <a:rPr lang="en-US" altLang="zh-CN" sz="2400" dirty="0"/>
              <a:t> may have </a:t>
            </a:r>
            <a:r>
              <a:rPr lang="en-US" altLang="zh-CN" sz="2400" dirty="0">
                <a:solidFill>
                  <a:srgbClr val="0070C0"/>
                </a:solidFill>
              </a:rPr>
              <a:t>different</a:t>
            </a:r>
            <a:r>
              <a:rPr lang="en-US" altLang="zh-CN" sz="2400" dirty="0"/>
              <a:t> lengths.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Fixed-Length vs Variable-Length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94" y="2554769"/>
            <a:ext cx="8645302" cy="418643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899592" y="6248082"/>
            <a:ext cx="2880320" cy="277262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2123728" y="5949280"/>
            <a:ext cx="6696744" cy="298802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02167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In a </a:t>
            </a:r>
            <a:r>
              <a:rPr lang="en-US" altLang="zh-CN" sz="2400" dirty="0">
                <a:solidFill>
                  <a:srgbClr val="FF0000"/>
                </a:solidFill>
              </a:rPr>
              <a:t>fixed-length code </a:t>
            </a:r>
            <a:r>
              <a:rPr lang="en-US" altLang="zh-CN" sz="2400" dirty="0"/>
              <a:t>each </a:t>
            </a:r>
            <a:r>
              <a:rPr lang="en-US" altLang="zh-CN" sz="2400" dirty="0" err="1"/>
              <a:t>codeword</a:t>
            </a:r>
            <a:r>
              <a:rPr lang="en-US" altLang="zh-CN" sz="2400" dirty="0"/>
              <a:t> has the </a:t>
            </a:r>
            <a:r>
              <a:rPr lang="en-US" altLang="zh-CN" sz="2400" dirty="0">
                <a:solidFill>
                  <a:srgbClr val="0070C0"/>
                </a:solidFill>
              </a:rPr>
              <a:t>same</a:t>
            </a:r>
            <a:r>
              <a:rPr lang="en-US" altLang="zh-CN" sz="2400" dirty="0"/>
              <a:t> length.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In a </a:t>
            </a:r>
            <a:r>
              <a:rPr lang="en-US" altLang="zh-CN" sz="2400" dirty="0">
                <a:solidFill>
                  <a:srgbClr val="FF0000"/>
                </a:solidFill>
              </a:rPr>
              <a:t>variable-length code </a:t>
            </a:r>
            <a:r>
              <a:rPr lang="en-US" altLang="zh-CN" sz="2400" dirty="0" err="1"/>
              <a:t>codewords</a:t>
            </a:r>
            <a:r>
              <a:rPr lang="en-US" altLang="zh-CN" sz="2400" dirty="0"/>
              <a:t> may have </a:t>
            </a:r>
            <a:r>
              <a:rPr lang="en-US" altLang="zh-CN" sz="2400" dirty="0">
                <a:solidFill>
                  <a:srgbClr val="0070C0"/>
                </a:solidFill>
              </a:rPr>
              <a:t>different</a:t>
            </a:r>
            <a:r>
              <a:rPr lang="en-US" altLang="zh-CN" sz="2400" dirty="0"/>
              <a:t> lengths.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Fixed-Length vs Variable-Length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94" y="2554769"/>
            <a:ext cx="8645302" cy="418643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899592" y="6248082"/>
            <a:ext cx="2880320" cy="277262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059832" y="5949280"/>
            <a:ext cx="5760640" cy="298802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791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In a </a:t>
            </a:r>
            <a:r>
              <a:rPr lang="en-US" altLang="zh-CN" sz="2400" dirty="0">
                <a:solidFill>
                  <a:srgbClr val="FF0000"/>
                </a:solidFill>
              </a:rPr>
              <a:t>fixed-length code </a:t>
            </a:r>
            <a:r>
              <a:rPr lang="en-US" altLang="zh-CN" sz="2400" dirty="0"/>
              <a:t>each </a:t>
            </a:r>
            <a:r>
              <a:rPr lang="en-US" altLang="zh-CN" sz="2400" dirty="0" err="1"/>
              <a:t>codeword</a:t>
            </a:r>
            <a:r>
              <a:rPr lang="en-US" altLang="zh-CN" sz="2400" dirty="0"/>
              <a:t> has the </a:t>
            </a:r>
            <a:r>
              <a:rPr lang="en-US" altLang="zh-CN" sz="2400" dirty="0">
                <a:solidFill>
                  <a:srgbClr val="0070C0"/>
                </a:solidFill>
              </a:rPr>
              <a:t>same</a:t>
            </a:r>
            <a:r>
              <a:rPr lang="en-US" altLang="zh-CN" sz="2400" dirty="0"/>
              <a:t> length.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In a </a:t>
            </a:r>
            <a:r>
              <a:rPr lang="en-US" altLang="zh-CN" sz="2400" dirty="0">
                <a:solidFill>
                  <a:srgbClr val="FF0000"/>
                </a:solidFill>
              </a:rPr>
              <a:t>variable-length code </a:t>
            </a:r>
            <a:r>
              <a:rPr lang="en-US" altLang="zh-CN" sz="2400" dirty="0" err="1"/>
              <a:t>codewords</a:t>
            </a:r>
            <a:r>
              <a:rPr lang="en-US" altLang="zh-CN" sz="2400" dirty="0"/>
              <a:t> may have </a:t>
            </a:r>
            <a:r>
              <a:rPr lang="en-US" altLang="zh-CN" sz="2400" dirty="0">
                <a:solidFill>
                  <a:srgbClr val="0070C0"/>
                </a:solidFill>
              </a:rPr>
              <a:t>different</a:t>
            </a:r>
            <a:r>
              <a:rPr lang="en-US" altLang="zh-CN" sz="2400" dirty="0"/>
              <a:t> lengths.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Fixed-Length vs Variable-Length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94" y="2554769"/>
            <a:ext cx="8645302" cy="418643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899592" y="6248082"/>
            <a:ext cx="2880320" cy="277262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7314306" y="5805264"/>
            <a:ext cx="1506166" cy="442818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0412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In a </a:t>
            </a:r>
            <a:r>
              <a:rPr lang="en-US" altLang="zh-CN" sz="2400" dirty="0">
                <a:solidFill>
                  <a:srgbClr val="FF0000"/>
                </a:solidFill>
              </a:rPr>
              <a:t>fixed-length code </a:t>
            </a:r>
            <a:r>
              <a:rPr lang="en-US" altLang="zh-CN" sz="2400" dirty="0"/>
              <a:t>each </a:t>
            </a:r>
            <a:r>
              <a:rPr lang="en-US" altLang="zh-CN" sz="2400" dirty="0" err="1"/>
              <a:t>codeword</a:t>
            </a:r>
            <a:r>
              <a:rPr lang="en-US" altLang="zh-CN" sz="2400" dirty="0"/>
              <a:t> has the </a:t>
            </a:r>
            <a:r>
              <a:rPr lang="en-US" altLang="zh-CN" sz="2400" dirty="0">
                <a:solidFill>
                  <a:srgbClr val="0070C0"/>
                </a:solidFill>
              </a:rPr>
              <a:t>same</a:t>
            </a:r>
            <a:r>
              <a:rPr lang="en-US" altLang="zh-CN" sz="2400" dirty="0"/>
              <a:t> length.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In a </a:t>
            </a:r>
            <a:r>
              <a:rPr lang="en-US" altLang="zh-CN" sz="2400" dirty="0">
                <a:solidFill>
                  <a:srgbClr val="FF0000"/>
                </a:solidFill>
              </a:rPr>
              <a:t>variable-length code </a:t>
            </a:r>
            <a:r>
              <a:rPr lang="en-US" altLang="zh-CN" sz="2400" dirty="0" err="1"/>
              <a:t>codewords</a:t>
            </a:r>
            <a:r>
              <a:rPr lang="en-US" altLang="zh-CN" sz="2400" dirty="0"/>
              <a:t> may have </a:t>
            </a:r>
            <a:r>
              <a:rPr lang="en-US" altLang="zh-CN" sz="2400" dirty="0">
                <a:solidFill>
                  <a:srgbClr val="0070C0"/>
                </a:solidFill>
              </a:rPr>
              <a:t>different</a:t>
            </a:r>
            <a:r>
              <a:rPr lang="en-US" altLang="zh-CN" sz="2400" dirty="0"/>
              <a:t> lengths.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Fixed-Length vs Variable-Length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94" y="2554769"/>
            <a:ext cx="8645302" cy="418643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899592" y="6248082"/>
            <a:ext cx="2880320" cy="277262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598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In a </a:t>
            </a:r>
            <a:r>
              <a:rPr lang="en-US" altLang="zh-CN" sz="2400" dirty="0">
                <a:solidFill>
                  <a:srgbClr val="FF0000"/>
                </a:solidFill>
              </a:rPr>
              <a:t>fixed-length code </a:t>
            </a:r>
            <a:r>
              <a:rPr lang="en-US" altLang="zh-CN" sz="2400" dirty="0"/>
              <a:t>each </a:t>
            </a:r>
            <a:r>
              <a:rPr lang="en-US" altLang="zh-CN" sz="2400" dirty="0" err="1"/>
              <a:t>codeword</a:t>
            </a:r>
            <a:r>
              <a:rPr lang="en-US" altLang="zh-CN" sz="2400" dirty="0"/>
              <a:t> has the </a:t>
            </a:r>
            <a:r>
              <a:rPr lang="en-US" altLang="zh-CN" sz="2400" dirty="0">
                <a:solidFill>
                  <a:srgbClr val="0070C0"/>
                </a:solidFill>
              </a:rPr>
              <a:t>same</a:t>
            </a:r>
            <a:r>
              <a:rPr lang="en-US" altLang="zh-CN" sz="2400" dirty="0"/>
              <a:t> length.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In a </a:t>
            </a:r>
            <a:r>
              <a:rPr lang="en-US" altLang="zh-CN" sz="2400" dirty="0">
                <a:solidFill>
                  <a:srgbClr val="FF0000"/>
                </a:solidFill>
              </a:rPr>
              <a:t>variable-length code </a:t>
            </a:r>
            <a:r>
              <a:rPr lang="en-US" altLang="zh-CN" sz="2400" dirty="0" err="1"/>
              <a:t>codewords</a:t>
            </a:r>
            <a:r>
              <a:rPr lang="en-US" altLang="zh-CN" sz="2400" dirty="0"/>
              <a:t> may have </a:t>
            </a:r>
            <a:r>
              <a:rPr lang="en-US" altLang="zh-CN" sz="2400" dirty="0">
                <a:solidFill>
                  <a:srgbClr val="0070C0"/>
                </a:solidFill>
              </a:rPr>
              <a:t>different</a:t>
            </a:r>
            <a:r>
              <a:rPr lang="en-US" altLang="zh-CN" sz="2400" dirty="0"/>
              <a:t> lengths.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Fixed-Length vs Variable-Length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94" y="2554769"/>
            <a:ext cx="8645302" cy="418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806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Fixed-length codes are always uniquely decipherable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Prefix-Codes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6984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Fixed-length codes are always uniquely decipherable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Prefix-Codes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87934"/>
            <a:ext cx="8496944" cy="97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967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Fixed-length codes are always uniquely decipherable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These do not always give the best </a:t>
            </a:r>
            <a:r>
              <a:rPr lang="en-US" altLang="zh-CN" sz="2400" dirty="0">
                <a:solidFill>
                  <a:srgbClr val="0070C0"/>
                </a:solidFill>
              </a:rPr>
              <a:t>compression</a:t>
            </a:r>
            <a:r>
              <a:rPr lang="en-US" altLang="zh-CN" sz="2400" dirty="0"/>
              <a:t> so we prefer to use variable length codes.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Prefix-Codes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87934"/>
            <a:ext cx="8496944" cy="97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922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Fixed-length codes are always uniquely decipherable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These do not always give the best </a:t>
            </a:r>
            <a:r>
              <a:rPr lang="en-US" altLang="zh-CN" sz="2400" dirty="0">
                <a:solidFill>
                  <a:srgbClr val="0070C0"/>
                </a:solidFill>
              </a:rPr>
              <a:t>compression</a:t>
            </a:r>
            <a:r>
              <a:rPr lang="en-US" altLang="zh-CN" sz="2400" dirty="0"/>
              <a:t> so we prefer to use variable length codes.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Prefix-Codes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87934"/>
            <a:ext cx="8496944" cy="976970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17"/>
          <a:stretch/>
        </p:blipFill>
        <p:spPr>
          <a:xfrm>
            <a:off x="457201" y="3772527"/>
            <a:ext cx="8435280" cy="138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26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Knapsack Problem...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"/>
          <a:stretch/>
        </p:blipFill>
        <p:spPr>
          <a:xfrm>
            <a:off x="626174" y="908720"/>
            <a:ext cx="7762250" cy="5952545"/>
          </a:xfrm>
        </p:spPr>
      </p:pic>
    </p:spTree>
    <p:extLst>
      <p:ext uri="{BB962C8B-B14F-4D97-AF65-F5344CB8AC3E}">
        <p14:creationId xmlns:p14="http://schemas.microsoft.com/office/powerpoint/2010/main" val="24982029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Fixed-length codes are always uniquely decipherable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These do not always give the best </a:t>
            </a:r>
            <a:r>
              <a:rPr lang="en-US" altLang="zh-CN" sz="2400" dirty="0">
                <a:solidFill>
                  <a:srgbClr val="0070C0"/>
                </a:solidFill>
              </a:rPr>
              <a:t>compression</a:t>
            </a:r>
            <a:r>
              <a:rPr lang="en-US" altLang="zh-CN" sz="2400" dirty="0"/>
              <a:t> so we prefer to use variable length codes.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Prefix-Codes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87934"/>
            <a:ext cx="8496944" cy="976970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772527"/>
            <a:ext cx="8435280" cy="253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966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Important Fact</a:t>
            </a:r>
            <a:r>
              <a:rPr lang="en-US" altLang="zh-CN" sz="2400" dirty="0"/>
              <a:t>: Every message encoded by a prefix free code is uniquely decipherable.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Prefix-Codes…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01264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Important Fact</a:t>
            </a:r>
            <a:r>
              <a:rPr lang="en-US" altLang="zh-CN" sz="2400" dirty="0"/>
              <a:t>: Every message encoded by a prefix free code is uniquely decipherable.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Since no </a:t>
            </a:r>
            <a:r>
              <a:rPr lang="en-US" altLang="zh-CN" sz="2400" dirty="0" err="1"/>
              <a:t>codeword</a:t>
            </a:r>
            <a:r>
              <a:rPr lang="en-US" altLang="zh-CN" sz="2400" dirty="0"/>
              <a:t> is a prefix of any other, we can always find the first </a:t>
            </a:r>
            <a:r>
              <a:rPr lang="en-US" altLang="zh-CN" sz="2400" dirty="0" err="1"/>
              <a:t>codeword</a:t>
            </a:r>
            <a:r>
              <a:rPr lang="en-US" altLang="zh-CN" sz="2400" dirty="0"/>
              <a:t> in a message, peel it off, and continue decoding.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Prefix-Codes…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0802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Important Fact</a:t>
            </a:r>
            <a:r>
              <a:rPr lang="en-US" altLang="zh-CN" sz="2400" dirty="0"/>
              <a:t>: Every message encoded by a prefix free code is uniquely decipherable.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Since no </a:t>
            </a:r>
            <a:r>
              <a:rPr lang="en-US" altLang="zh-CN" sz="2400" dirty="0" err="1"/>
              <a:t>codeword</a:t>
            </a:r>
            <a:r>
              <a:rPr lang="en-US" altLang="zh-CN" sz="2400" dirty="0"/>
              <a:t> is a prefix of any other, we can always find the first </a:t>
            </a:r>
            <a:r>
              <a:rPr lang="en-US" altLang="zh-CN" sz="2400" dirty="0" err="1"/>
              <a:t>codeword</a:t>
            </a:r>
            <a:r>
              <a:rPr lang="en-US" altLang="zh-CN" sz="2400" dirty="0"/>
              <a:t> in a message, peel it off, and continue decoding.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Prefix-Codes…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96952"/>
            <a:ext cx="8229600" cy="225706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4211960" y="4005064"/>
            <a:ext cx="2138536" cy="914400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20978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Important Fact</a:t>
            </a:r>
            <a:r>
              <a:rPr lang="en-US" altLang="zh-CN" sz="2400" dirty="0"/>
              <a:t>: Every message encoded by a prefix free code is uniquely decipherable.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Since no </a:t>
            </a:r>
            <a:r>
              <a:rPr lang="en-US" altLang="zh-CN" sz="2400" dirty="0" err="1"/>
              <a:t>codeword</a:t>
            </a:r>
            <a:r>
              <a:rPr lang="en-US" altLang="zh-CN" sz="2400" dirty="0"/>
              <a:t> is a prefix of any other, we can always find the first </a:t>
            </a:r>
            <a:r>
              <a:rPr lang="en-US" altLang="zh-CN" sz="2400" dirty="0" err="1"/>
              <a:t>codeword</a:t>
            </a:r>
            <a:r>
              <a:rPr lang="en-US" altLang="zh-CN" sz="2400" dirty="0"/>
              <a:t> in a message, peel it off, and continue decoding.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Prefix-Codes…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96952"/>
            <a:ext cx="8229600" cy="225706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4355976" y="4005064"/>
            <a:ext cx="1994520" cy="914400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852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Important Fact</a:t>
            </a:r>
            <a:r>
              <a:rPr lang="en-US" altLang="zh-CN" sz="2400" dirty="0"/>
              <a:t>: Every message encoded by a prefix free code is uniquely decipherable.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Since no </a:t>
            </a:r>
            <a:r>
              <a:rPr lang="en-US" altLang="zh-CN" sz="2400" dirty="0" err="1"/>
              <a:t>codeword</a:t>
            </a:r>
            <a:r>
              <a:rPr lang="en-US" altLang="zh-CN" sz="2400" dirty="0"/>
              <a:t> is a prefix of any other, we can always find the first </a:t>
            </a:r>
            <a:r>
              <a:rPr lang="en-US" altLang="zh-CN" sz="2400" dirty="0" err="1"/>
              <a:t>codeword</a:t>
            </a:r>
            <a:r>
              <a:rPr lang="en-US" altLang="zh-CN" sz="2400" dirty="0"/>
              <a:t> in a message, peel it off, and continue decoding.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Prefix-Codes…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96952"/>
            <a:ext cx="8229600" cy="225706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4788024" y="4005064"/>
            <a:ext cx="1562472" cy="914400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8978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Important Fact</a:t>
            </a:r>
            <a:r>
              <a:rPr lang="en-US" altLang="zh-CN" sz="2400" dirty="0"/>
              <a:t>: Every message encoded by a prefix free code is uniquely decipherable.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Since no </a:t>
            </a:r>
            <a:r>
              <a:rPr lang="en-US" altLang="zh-CN" sz="2400" dirty="0" err="1"/>
              <a:t>codeword</a:t>
            </a:r>
            <a:r>
              <a:rPr lang="en-US" altLang="zh-CN" sz="2400" dirty="0"/>
              <a:t> is a prefix of any other, we can always find the first </a:t>
            </a:r>
            <a:r>
              <a:rPr lang="en-US" altLang="zh-CN" sz="2400" dirty="0" err="1"/>
              <a:t>codeword</a:t>
            </a:r>
            <a:r>
              <a:rPr lang="en-US" altLang="zh-CN" sz="2400" dirty="0"/>
              <a:t> in a message, peel it off, and continue decoding.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Prefix-Codes…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96952"/>
            <a:ext cx="8229600" cy="225706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5220072" y="4005064"/>
            <a:ext cx="1130424" cy="914400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03136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Important Fact</a:t>
            </a:r>
            <a:r>
              <a:rPr lang="en-US" altLang="zh-CN" sz="2400" dirty="0"/>
              <a:t>: Every message encoded by a prefix free code is uniquely decipherable.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Since no </a:t>
            </a:r>
            <a:r>
              <a:rPr lang="en-US" altLang="zh-CN" sz="2400" dirty="0" err="1"/>
              <a:t>codeword</a:t>
            </a:r>
            <a:r>
              <a:rPr lang="en-US" altLang="zh-CN" sz="2400" dirty="0"/>
              <a:t> is a prefix of any other, we can always find the first </a:t>
            </a:r>
            <a:r>
              <a:rPr lang="en-US" altLang="zh-CN" sz="2400" dirty="0" err="1"/>
              <a:t>codeword</a:t>
            </a:r>
            <a:r>
              <a:rPr lang="en-US" altLang="zh-CN" sz="2400" dirty="0"/>
              <a:t> in a message, peel it off, and continue decoding.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Prefix-Codes…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96952"/>
            <a:ext cx="8229600" cy="225706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5436096" y="4005064"/>
            <a:ext cx="914400" cy="914400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26219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Important Fact</a:t>
            </a:r>
            <a:r>
              <a:rPr lang="en-US" altLang="zh-CN" sz="2400" dirty="0"/>
              <a:t>: Every message encoded by a prefix free code is uniquely decipherable.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Since no </a:t>
            </a:r>
            <a:r>
              <a:rPr lang="en-US" altLang="zh-CN" sz="2400" dirty="0" err="1"/>
              <a:t>codeword</a:t>
            </a:r>
            <a:r>
              <a:rPr lang="en-US" altLang="zh-CN" sz="2400" dirty="0"/>
              <a:t> is a prefix of any other, we can always find the first </a:t>
            </a:r>
            <a:r>
              <a:rPr lang="en-US" altLang="zh-CN" sz="2400" dirty="0" err="1"/>
              <a:t>codeword</a:t>
            </a:r>
            <a:r>
              <a:rPr lang="en-US" altLang="zh-CN" sz="2400" dirty="0"/>
              <a:t> in a message, peel it off, and continue decoding.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Prefix-Codes…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96952"/>
            <a:ext cx="8229600" cy="225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640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Important Fact</a:t>
            </a:r>
            <a:r>
              <a:rPr lang="en-US" altLang="zh-CN" sz="2400" dirty="0"/>
              <a:t>: Every message encoded by a prefix free code is uniquely decipherable.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400" dirty="0"/>
              <a:t>Since no </a:t>
            </a:r>
            <a:r>
              <a:rPr lang="en-US" altLang="zh-CN" sz="2400" dirty="0" err="1"/>
              <a:t>codeword</a:t>
            </a:r>
            <a:r>
              <a:rPr lang="en-US" altLang="zh-CN" sz="2400" dirty="0"/>
              <a:t> is a prefix of any other, we can always find the first </a:t>
            </a:r>
            <a:r>
              <a:rPr lang="en-US" altLang="zh-CN" sz="2400" dirty="0" err="1"/>
              <a:t>codeword</a:t>
            </a:r>
            <a:r>
              <a:rPr lang="en-US" altLang="zh-CN" sz="2400" dirty="0"/>
              <a:t> in a message, peel it off, and continue decoding.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zh-CN" sz="2400" dirty="0"/>
              <a:t>We are therefore interested in finding good (best compression) prefix-free codes.</a:t>
            </a:r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eaLnBrk="1" hangingPunct="1">
              <a:spcBef>
                <a:spcPts val="0"/>
              </a:spcBef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Prefix-Codes…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96952"/>
            <a:ext cx="8229600" cy="225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844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UCLA">
  <a:themeElements>
    <a:clrScheme name="UCLA 12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FFFFFF"/>
      </a:accent1>
      <a:accent2>
        <a:srgbClr val="6699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5C8A8A"/>
      </a:accent6>
      <a:hlink>
        <a:srgbClr val="7E9CE8"/>
      </a:hlink>
      <a:folHlink>
        <a:srgbClr val="D8D8EC"/>
      </a:folHlink>
    </a:clrScheme>
    <a:fontScheme name="UCL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>
            <a:alpha val="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Arial Unicode MS" pitchFamily="50" charset="-127"/>
            <a:cs typeface="Arial Unicode MS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>
            <a:alpha val="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Arial Unicode MS" pitchFamily="50" charset="-127"/>
            <a:cs typeface="Arial Unicode MS" pitchFamily="50" charset="-127"/>
          </a:defRPr>
        </a:defPPr>
      </a:lstStyle>
    </a:lnDef>
  </a:objectDefaults>
  <a:extraClrSchemeLst>
    <a:extraClrScheme>
      <a:clrScheme name="UCLA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1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173683"/>
        </a:hlink>
        <a:folHlink>
          <a:srgbClr val="354B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2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FFFFFF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bsn05</Template>
  <TotalTime>78563</TotalTime>
  <Words>11493</Words>
  <Application>Microsoft Office PowerPoint</Application>
  <PresentationFormat>全屏显示(4:3)</PresentationFormat>
  <Paragraphs>4255</Paragraphs>
  <Slides>256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256</vt:i4>
      </vt:variant>
    </vt:vector>
  </HeadingPairs>
  <TitlesOfParts>
    <vt:vector size="267" baseType="lpstr">
      <vt:lpstr>Gulim</vt:lpstr>
      <vt:lpstr>等线</vt:lpstr>
      <vt:lpstr>等线 Light</vt:lpstr>
      <vt:lpstr>黑体</vt:lpstr>
      <vt:lpstr>Arial</vt:lpstr>
      <vt:lpstr>Calibri</vt:lpstr>
      <vt:lpstr>Cambria Math</vt:lpstr>
      <vt:lpstr>Courier New</vt:lpstr>
      <vt:lpstr>Wingdings</vt:lpstr>
      <vt:lpstr>UCLA</vt:lpstr>
      <vt:lpstr>自定义设计方案</vt:lpstr>
      <vt:lpstr>PowerPoint 演示文稿</vt:lpstr>
      <vt:lpstr>Outline</vt:lpstr>
      <vt:lpstr>Introduction to Greedy Algorithm</vt:lpstr>
      <vt:lpstr>Introduction to Greedy Algorithm</vt:lpstr>
      <vt:lpstr>Introduction to Part III</vt:lpstr>
      <vt:lpstr>Outline</vt:lpstr>
      <vt:lpstr>The Knapsack Problem...</vt:lpstr>
      <vt:lpstr>The Knapsack Problem...</vt:lpstr>
      <vt:lpstr>The Knapsack Problem...</vt:lpstr>
      <vt:lpstr>The Fractional Knapsack Problem: Formal Definition</vt:lpstr>
      <vt:lpstr>Outline</vt:lpstr>
      <vt:lpstr>Greedy Solution for Fractional Knapsack</vt:lpstr>
      <vt:lpstr>Greedy Solution for Fractional Knapsack</vt:lpstr>
      <vt:lpstr>Greedy Solution for Fractional Knapsack</vt:lpstr>
      <vt:lpstr>Greedy Solution for Fractional Knapsack</vt:lpstr>
      <vt:lpstr>Greedy Solution for Fractional Knapsack</vt:lpstr>
      <vt:lpstr>Greedy Solution for Fractional Knapsack</vt:lpstr>
      <vt:lpstr>Greedy Solution for Fractional Knapsack</vt:lpstr>
      <vt:lpstr>Greedy Solution for Fractional Knapsack</vt:lpstr>
      <vt:lpstr>Greedy Solution for Fractional Knapsack</vt:lpstr>
      <vt:lpstr>Pseudocode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Correctness</vt:lpstr>
      <vt:lpstr>Correctness</vt:lpstr>
      <vt:lpstr>Correctness</vt:lpstr>
      <vt:lpstr>Correctness</vt:lpstr>
      <vt:lpstr>Correctness</vt:lpstr>
      <vt:lpstr>Correctness</vt:lpstr>
      <vt:lpstr>Correctness</vt:lpstr>
      <vt:lpstr>Correctness</vt:lpstr>
      <vt:lpstr>Correctness</vt:lpstr>
      <vt:lpstr>Correctness…</vt:lpstr>
      <vt:lpstr>Correctness…</vt:lpstr>
      <vt:lpstr>Correctness…</vt:lpstr>
      <vt:lpstr>Correctness…</vt:lpstr>
      <vt:lpstr>Correctness…</vt:lpstr>
      <vt:lpstr>Correctness…</vt:lpstr>
      <vt:lpstr>Greedy solution for 0-1 Knapsack Problem?</vt:lpstr>
      <vt:lpstr>Greedy solution for 0-1 Knapsack Problem?</vt:lpstr>
      <vt:lpstr>Greedy solution for 0-1 Knapsack Problem?</vt:lpstr>
      <vt:lpstr>Outline</vt:lpstr>
      <vt:lpstr>Encoding</vt:lpstr>
      <vt:lpstr>Encoding</vt:lpstr>
      <vt:lpstr>Encoding</vt:lpstr>
      <vt:lpstr>Encoding</vt:lpstr>
      <vt:lpstr>Encoding</vt:lpstr>
      <vt:lpstr>Encoding</vt:lpstr>
      <vt:lpstr>Encoding</vt:lpstr>
      <vt:lpstr>Encoding</vt:lpstr>
      <vt:lpstr>Encoding</vt:lpstr>
      <vt:lpstr>Encoding</vt:lpstr>
      <vt:lpstr>Encoding</vt:lpstr>
      <vt:lpstr>Encoding</vt:lpstr>
      <vt:lpstr>Encoding</vt:lpstr>
      <vt:lpstr>Encoding</vt:lpstr>
      <vt:lpstr>Encoding</vt:lpstr>
      <vt:lpstr>Decoding</vt:lpstr>
      <vt:lpstr>Decoding</vt:lpstr>
      <vt:lpstr>Decoding</vt:lpstr>
      <vt:lpstr>Decoding</vt:lpstr>
      <vt:lpstr>Decoding</vt:lpstr>
      <vt:lpstr>Decoding</vt:lpstr>
      <vt:lpstr>Decoding</vt:lpstr>
      <vt:lpstr>Decoding</vt:lpstr>
      <vt:lpstr>Fixed-Length vs Variable-Length</vt:lpstr>
      <vt:lpstr>Fixed-Length vs Variable-Length</vt:lpstr>
      <vt:lpstr>Fixed-Length vs Variable-Length</vt:lpstr>
      <vt:lpstr>Fixed-Length vs Variable-Length</vt:lpstr>
      <vt:lpstr>Fixed-Length vs Variable-Length</vt:lpstr>
      <vt:lpstr>Fixed-Length vs Variable-Length</vt:lpstr>
      <vt:lpstr>Fixed-Length vs Variable-Length</vt:lpstr>
      <vt:lpstr>Fixed-Length vs Variable-Length</vt:lpstr>
      <vt:lpstr>Fixed-Length vs Variable-Length</vt:lpstr>
      <vt:lpstr>Fixed-Length vs Variable-Length</vt:lpstr>
      <vt:lpstr>Fixed-Length vs Variable-Length</vt:lpstr>
      <vt:lpstr>Fixed-Length vs Variable-Length</vt:lpstr>
      <vt:lpstr>Fixed-Length vs Variable-Length</vt:lpstr>
      <vt:lpstr>Prefix-Codes</vt:lpstr>
      <vt:lpstr>Prefix-Codes</vt:lpstr>
      <vt:lpstr>Prefix-Codes</vt:lpstr>
      <vt:lpstr>Prefix-Codes</vt:lpstr>
      <vt:lpstr>Prefix-Codes</vt:lpstr>
      <vt:lpstr>Prefix-Codes…</vt:lpstr>
      <vt:lpstr>Prefix-Codes…</vt:lpstr>
      <vt:lpstr>Prefix-Codes…</vt:lpstr>
      <vt:lpstr>Prefix-Codes…</vt:lpstr>
      <vt:lpstr>Prefix-Codes…</vt:lpstr>
      <vt:lpstr>Prefix-Codes…</vt:lpstr>
      <vt:lpstr>Prefix-Codes…</vt:lpstr>
      <vt:lpstr>Prefix-Codes…</vt:lpstr>
      <vt:lpstr>Prefix-Codes…</vt:lpstr>
      <vt:lpstr>The Optimal Source Coding Problem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Correspondence between Binary Trees and Prefix Codes</vt:lpstr>
      <vt:lpstr>Correspondence between Binary Trees and Prefix Codes</vt:lpstr>
      <vt:lpstr>Correspondence between Binary Trees and Prefix Codes</vt:lpstr>
      <vt:lpstr>Huffman Encoding Problem </vt:lpstr>
      <vt:lpstr>Huffman Encoding Problem </vt:lpstr>
      <vt:lpstr>Huffman Encoding Problem </vt:lpstr>
      <vt:lpstr>Huffman Encoding Problem </vt:lpstr>
      <vt:lpstr>Huffman Encoding Problem </vt:lpstr>
      <vt:lpstr>Outline</vt:lpstr>
      <vt:lpstr>Huffman Coding</vt:lpstr>
      <vt:lpstr>Huffman Coding</vt:lpstr>
      <vt:lpstr>Huffman Coding</vt:lpstr>
      <vt:lpstr>Huffman Coding</vt:lpstr>
      <vt:lpstr>Huffman Coding</vt:lpstr>
      <vt:lpstr>Huffman Coding</vt:lpstr>
      <vt:lpstr>Huffman Coding</vt:lpstr>
      <vt:lpstr>Huffman Coding</vt:lpstr>
      <vt:lpstr>Huffman Coding</vt:lpstr>
      <vt:lpstr>Huffman Coding Algorithm</vt:lpstr>
      <vt:lpstr>Huffman Coding Algorithm</vt:lpstr>
      <vt:lpstr>Huffman Coding Algorithm</vt:lpstr>
      <vt:lpstr>Huffman Coding Algorithm</vt:lpstr>
      <vt:lpstr>Huffman Coding Algorithm</vt:lpstr>
      <vt:lpstr>Huffman Coding Algorithm</vt:lpstr>
      <vt:lpstr>Huffman Coding Algorithm</vt:lpstr>
      <vt:lpstr>Huffman Coding Algorithm</vt:lpstr>
      <vt:lpstr>Huffman Coding Algorithm</vt:lpstr>
      <vt:lpstr>Huffman Coding Algorithm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Outline</vt:lpstr>
      <vt:lpstr>Activity Selection Problem</vt:lpstr>
      <vt:lpstr>Activity Selection Problem</vt:lpstr>
      <vt:lpstr>Activity Selection Problem</vt:lpstr>
      <vt:lpstr>Activity Selection Problem</vt:lpstr>
      <vt:lpstr>Activity Selection Problem</vt:lpstr>
      <vt:lpstr>Activity Selection Problem : Formal Definition</vt:lpstr>
      <vt:lpstr>Activity Selection Problem : Formal Definition</vt:lpstr>
      <vt:lpstr>Activity Selection Problem : Formal Definition</vt:lpstr>
      <vt:lpstr>Activity Selection Problem : Formal Definition</vt:lpstr>
      <vt:lpstr>Outline</vt:lpstr>
      <vt:lpstr>Concept of Greedy Algorithms</vt:lpstr>
      <vt:lpstr>Concept of Greedy Algorithms</vt:lpstr>
      <vt:lpstr>Concept of Greedy Algorithms</vt:lpstr>
      <vt:lpstr>Concept of Greedy Algorithms</vt:lpstr>
      <vt:lpstr>Comparison of Different Greedy Strategies</vt:lpstr>
      <vt:lpstr>Greedy Activity Selection</vt:lpstr>
      <vt:lpstr>Greedy Activity Selection</vt:lpstr>
      <vt:lpstr>Greedy Activity Selection</vt:lpstr>
      <vt:lpstr>Greedy Activity Selection</vt:lpstr>
      <vt:lpstr>Greedy Activity Selection</vt:lpstr>
      <vt:lpstr>Pseudocode</vt:lpstr>
      <vt:lpstr>Pseudocode</vt:lpstr>
      <vt:lpstr>Pseudocode</vt:lpstr>
      <vt:lpstr>Pseudocode</vt:lpstr>
      <vt:lpstr>Pseudocode</vt:lpstr>
      <vt:lpstr>Pseudocode</vt:lpstr>
      <vt:lpstr>Pseudocode</vt:lpstr>
      <vt:lpstr>Pseudocode</vt:lpstr>
      <vt:lpstr>Pseudocode</vt:lpstr>
      <vt:lpstr>Pseudocode</vt:lpstr>
      <vt:lpstr>Pseudocode</vt:lpstr>
      <vt:lpstr>Example of Greedy Activity Selection Algorithm</vt:lpstr>
      <vt:lpstr>Example of Greedy Activity Selection Algorithm</vt:lpstr>
      <vt:lpstr>Example of Greedy Activity Selection Algorithm</vt:lpstr>
      <vt:lpstr>Example of Greedy Activity Selection Algorithm</vt:lpstr>
      <vt:lpstr>Example of Greedy Activity Selection Algorithm</vt:lpstr>
      <vt:lpstr>Example of Greedy Activity Selection Algorithm</vt:lpstr>
      <vt:lpstr>Example of Greedy Activity Selection Algorithm</vt:lpstr>
      <vt:lpstr>Example of Greedy Activity Selection Algorithm</vt:lpstr>
      <vt:lpstr>Example of Greedy Activity Selection Algorithm</vt:lpstr>
      <vt:lpstr>Example of Greedy Activity Selection Algorithm</vt:lpstr>
      <vt:lpstr>Example of Greedy Activity Selection Algorithm</vt:lpstr>
      <vt:lpstr>Example of Greedy Activity Selection Algorithm</vt:lpstr>
      <vt:lpstr>Correctness</vt:lpstr>
      <vt:lpstr>Correctness</vt:lpstr>
      <vt:lpstr>Correctness</vt:lpstr>
      <vt:lpstr>Correctness</vt:lpstr>
      <vt:lpstr>Correctness</vt:lpstr>
      <vt:lpstr>Correctness</vt:lpstr>
      <vt:lpstr>Correctness</vt:lpstr>
      <vt:lpstr>Correctness</vt:lpstr>
      <vt:lpstr>Correctness</vt:lpstr>
      <vt:lpstr>Correctness</vt:lpstr>
      <vt:lpstr>Correctness</vt:lpstr>
      <vt:lpstr>Correctness</vt:lpstr>
      <vt:lpstr>Correctness</vt:lpstr>
      <vt:lpstr>Correctness</vt:lpstr>
      <vt:lpstr>Outline</vt:lpstr>
      <vt:lpstr>Weighted Activity Selection Problem</vt:lpstr>
      <vt:lpstr>Weighted Activity Selection Problem</vt:lpstr>
      <vt:lpstr>Weighted Activity Selection Problem</vt:lpstr>
      <vt:lpstr>Weighted Activity Selection Problem</vt:lpstr>
      <vt:lpstr>Greedy Activity Selection Algorithm</vt:lpstr>
      <vt:lpstr>Greedy Activity Selection Algorithm</vt:lpstr>
      <vt:lpstr>Greedy Activity Selection Algorithm</vt:lpstr>
      <vt:lpstr>Greedy Activity Selection Algorithm</vt:lpstr>
      <vt:lpstr>Greedy Activity Selection Algorithm</vt:lpstr>
      <vt:lpstr>Greedy Activity Selection Algorithm</vt:lpstr>
      <vt:lpstr>A Dynamic Programming Algorithm</vt:lpstr>
      <vt:lpstr>A Dynamic Programming Algorithm</vt:lpstr>
      <vt:lpstr>A Dynamic Programming Algorithm</vt:lpstr>
      <vt:lpstr>A Dynamic Programming Algorithm</vt:lpstr>
      <vt:lpstr>A Dynamic Programming Algorithm</vt:lpstr>
      <vt:lpstr>A Dynamic Programming Algorithm</vt:lpstr>
      <vt:lpstr>A Dynamic Programming Algorithm</vt:lpstr>
      <vt:lpstr>A Dynamic Programming Algorithm</vt:lpstr>
      <vt:lpstr>A Dynamic Programming Algorithm</vt:lpstr>
      <vt:lpstr>A Dynamic Programming Algorithm</vt:lpstr>
      <vt:lpstr>A Dynamic Programming Algorithm: Pseudocode</vt:lpstr>
      <vt:lpstr>A Dynamic Programming Algorithm: Pseudocode</vt:lpstr>
      <vt:lpstr>A Dynamic Programming Algorithm: Pseudocode</vt:lpstr>
      <vt:lpstr>A Dynamic Programming Algorithm: Pseudocode</vt:lpstr>
      <vt:lpstr>A Dynamic Programming Algorithm: Pseudocode</vt:lpstr>
      <vt:lpstr>A Dynamic Programming Algorithm: Pseudocode</vt:lpstr>
      <vt:lpstr>A Dynamic Programming Algorithm: Pseudocode</vt:lpstr>
      <vt:lpstr>A Dynamic Programming Algorithm: Pseudocode</vt:lpstr>
      <vt:lpstr>A Dynamic Programming Algorithm: Pseudocode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Example of Optimal Solution Construction</vt:lpstr>
      <vt:lpstr>Greedy vs. Dynamic Programming</vt:lpstr>
      <vt:lpstr>PowerPoint 演示文稿</vt:lpstr>
    </vt:vector>
  </TitlesOfParts>
  <Company>Penn State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</dc:title>
  <dc:creator>Dongwon Lee</dc:creator>
  <cp:lastModifiedBy> </cp:lastModifiedBy>
  <cp:revision>4051</cp:revision>
  <cp:lastPrinted>2014-10-07T03:42:34Z</cp:lastPrinted>
  <dcterms:created xsi:type="dcterms:W3CDTF">2010-05-27T13:38:31Z</dcterms:created>
  <dcterms:modified xsi:type="dcterms:W3CDTF">2019-11-29T00:23:46Z</dcterms:modified>
</cp:coreProperties>
</file>